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2" r:id="rId2"/>
    <p:sldId id="263" r:id="rId3"/>
    <p:sldId id="264" r:id="rId4"/>
    <p:sldId id="267" r:id="rId5"/>
    <p:sldId id="266" r:id="rId6"/>
    <p:sldId id="265" r:id="rId7"/>
    <p:sldId id="268" r:id="rId8"/>
    <p:sldId id="256" r:id="rId9"/>
    <p:sldId id="257" r:id="rId10"/>
    <p:sldId id="261" r:id="rId11"/>
    <p:sldId id="260" r:id="rId12"/>
    <p:sldId id="259" r:id="rId1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63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7" name="6 Rectángulo"/>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2362200" y="4038600"/>
            <a:ext cx="6477000" cy="1828800"/>
          </a:xfrm>
        </p:spPr>
        <p:txBody>
          <a:bodyPr anchor="b"/>
          <a:lstStyle>
            <a:lvl1pPr>
              <a:defRPr cap="all" baseline="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DE90A89F-664C-4AB4-8252-69DCD02C4796}" type="datetimeFigureOut">
              <a:rPr lang="es-ES" smtClean="0"/>
              <a:pPr/>
              <a:t>13/02/2011</a:t>
            </a:fld>
            <a:endParaRPr lang="es-ES"/>
          </a:p>
        </p:txBody>
      </p:sp>
      <p:sp>
        <p:nvSpPr>
          <p:cNvPr id="17" name="16 Marcador de pie de página"/>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s-ES"/>
          </a:p>
        </p:txBody>
      </p:sp>
      <p:sp>
        <p:nvSpPr>
          <p:cNvPr id="29" name="28 Marcador de número de diapositiva"/>
          <p:cNvSpPr>
            <a:spLocks noGrp="1"/>
          </p:cNvSpPr>
          <p:nvPr>
            <p:ph type="sldNum" sz="quarter" idx="12"/>
          </p:nvPr>
        </p:nvSpPr>
        <p:spPr>
          <a:xfrm>
            <a:off x="8001000" y="228600"/>
            <a:ext cx="838200" cy="381000"/>
          </a:xfrm>
        </p:spPr>
        <p:txBody>
          <a:bodyPr/>
          <a:lstStyle>
            <a:lvl1pPr>
              <a:defRPr>
                <a:solidFill>
                  <a:schemeClr val="tx2"/>
                </a:solidFill>
              </a:defRPr>
            </a:lvl1pPr>
          </a:lstStyle>
          <a:p>
            <a:fld id="{201EB148-4426-4D9F-98BF-9A406CD1DEDA}"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E90A89F-664C-4AB4-8252-69DCD02C4796}" type="datetimeFigureOut">
              <a:rPr lang="es-ES" smtClean="0"/>
              <a:pPr/>
              <a:t>13/02/2011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01EB148-4426-4D9F-98BF-9A406CD1DEDA}"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1"/>
      </p:bgRef>
    </p:bg>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609600"/>
            <a:ext cx="2057400" cy="55165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609600"/>
            <a:ext cx="5562600" cy="5516564"/>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6553200" y="6248402"/>
            <a:ext cx="2209800" cy="365125"/>
          </a:xfrm>
        </p:spPr>
        <p:txBody>
          <a:bodyPr/>
          <a:lstStyle/>
          <a:p>
            <a:fld id="{DE90A89F-664C-4AB4-8252-69DCD02C4796}" type="datetimeFigureOut">
              <a:rPr lang="es-ES" smtClean="0"/>
              <a:pPr/>
              <a:t>13/02/2011</a:t>
            </a:fld>
            <a:endParaRPr lang="es-ES"/>
          </a:p>
        </p:txBody>
      </p:sp>
      <p:sp>
        <p:nvSpPr>
          <p:cNvPr id="5" name="4 Marcador de pie de página"/>
          <p:cNvSpPr>
            <a:spLocks noGrp="1"/>
          </p:cNvSpPr>
          <p:nvPr>
            <p:ph type="ftr" sz="quarter" idx="11"/>
          </p:nvPr>
        </p:nvSpPr>
        <p:spPr>
          <a:xfrm>
            <a:off x="457201" y="6248207"/>
            <a:ext cx="5573483" cy="365125"/>
          </a:xfrm>
        </p:spPr>
        <p:txBody>
          <a:bodyPr/>
          <a:lstStyle/>
          <a:p>
            <a:endParaRPr lang="es-ES"/>
          </a:p>
        </p:txBody>
      </p:sp>
      <p:sp>
        <p:nvSpPr>
          <p:cNvPr id="7" name="6 Rectángulo"/>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Rectángulo"/>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Rectángulo"/>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Marcador de número de diapositiva"/>
          <p:cNvSpPr>
            <a:spLocks noGrp="1"/>
          </p:cNvSpPr>
          <p:nvPr>
            <p:ph type="sldNum" sz="quarter" idx="12"/>
          </p:nvPr>
        </p:nvSpPr>
        <p:spPr>
          <a:xfrm rot="5400000">
            <a:off x="5989638" y="144462"/>
            <a:ext cx="533400" cy="244476"/>
          </a:xfrm>
        </p:spPr>
        <p:txBody>
          <a:bodyPr/>
          <a:lstStyle/>
          <a:p>
            <a:fld id="{201EB148-4426-4D9F-98BF-9A406CD1DEDA}"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990600"/>
          </a:xfrm>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DE90A89F-664C-4AB4-8252-69DCD02C4796}" type="datetimeFigureOut">
              <a:rPr lang="es-ES" smtClean="0"/>
              <a:pPr/>
              <a:t>13/02/2011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lvl1pPr>
              <a:defRPr>
                <a:solidFill>
                  <a:srgbClr val="FFFFFF"/>
                </a:solidFill>
              </a:defRPr>
            </a:lvl1pPr>
          </a:lstStyle>
          <a:p>
            <a:fld id="{201EB148-4426-4D9F-98BF-9A406CD1DEDA}" type="slidenum">
              <a:rPr lang="es-ES" smtClean="0"/>
              <a:pPr/>
              <a:t>‹Nº›</a:t>
            </a:fld>
            <a:endParaRPr lang="es-ES"/>
          </a:p>
        </p:txBody>
      </p:sp>
      <p:sp>
        <p:nvSpPr>
          <p:cNvPr id="8" name="7 Marcador de contenido"/>
          <p:cNvSpPr>
            <a:spLocks noGrp="1"/>
          </p:cNvSpPr>
          <p:nvPr>
            <p:ph sz="quarter" idx="1"/>
          </p:nvPr>
        </p:nvSpPr>
        <p:spPr>
          <a:xfrm>
            <a:off x="612648" y="1600200"/>
            <a:ext cx="8153400" cy="44958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7" name="6 Rectángulo"/>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DE90A89F-664C-4AB4-8252-69DCD02C4796}" type="datetimeFigureOut">
              <a:rPr lang="es-ES" smtClean="0"/>
              <a:pPr/>
              <a:t>13/02/2011</a:t>
            </a:fld>
            <a:endParaRPr lang="es-ES"/>
          </a:p>
        </p:txBody>
      </p:sp>
      <p:sp>
        <p:nvSpPr>
          <p:cNvPr id="13" name="12 Marcador de número de diapositiva"/>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01EB148-4426-4D9F-98BF-9A406CD1DEDA}" type="slidenum">
              <a:rPr lang="es-ES" smtClean="0"/>
              <a:pPr/>
              <a:t>‹Nº›</a:t>
            </a:fld>
            <a:endParaRPr lang="es-ES"/>
          </a:p>
        </p:txBody>
      </p:sp>
      <p:sp>
        <p:nvSpPr>
          <p:cNvPr id="14" name="13 Marcador de pie de página"/>
          <p:cNvSpPr>
            <a:spLocks noGrp="1"/>
          </p:cNvSpPr>
          <p:nvPr>
            <p:ph type="ftr" sz="quarter" idx="12"/>
          </p:nvPr>
        </p:nvSpPr>
        <p:spPr/>
        <p:txBody>
          <a:bodyPr/>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9" name="8 Marcador de contenido"/>
          <p:cNvSpPr>
            <a:spLocks noGrp="1"/>
          </p:cNvSpPr>
          <p:nvPr>
            <p:ph sz="quarter" idx="1"/>
          </p:nvPr>
        </p:nvSpPr>
        <p:spPr>
          <a:xfrm>
            <a:off x="609600"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844901"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8" name="7 Marcador de fecha"/>
          <p:cNvSpPr>
            <a:spLocks noGrp="1"/>
          </p:cNvSpPr>
          <p:nvPr>
            <p:ph type="dt" sz="half" idx="15"/>
          </p:nvPr>
        </p:nvSpPr>
        <p:spPr/>
        <p:txBody>
          <a:bodyPr rtlCol="0"/>
          <a:lstStyle/>
          <a:p>
            <a:fld id="{DE90A89F-664C-4AB4-8252-69DCD02C4796}" type="datetimeFigureOut">
              <a:rPr lang="es-ES" smtClean="0"/>
              <a:pPr/>
              <a:t>13/02/2011</a:t>
            </a:fld>
            <a:endParaRPr lang="es-ES"/>
          </a:p>
        </p:txBody>
      </p:sp>
      <p:sp>
        <p:nvSpPr>
          <p:cNvPr id="10" name="9 Marcador de número de diapositiva"/>
          <p:cNvSpPr>
            <a:spLocks noGrp="1"/>
          </p:cNvSpPr>
          <p:nvPr>
            <p:ph type="sldNum" sz="quarter" idx="16"/>
          </p:nvPr>
        </p:nvSpPr>
        <p:spPr/>
        <p:txBody>
          <a:bodyPr rtlCol="0"/>
          <a:lstStyle/>
          <a:p>
            <a:fld id="{201EB148-4426-4D9F-98BF-9A406CD1DEDA}" type="slidenum">
              <a:rPr lang="es-ES" smtClean="0"/>
              <a:pPr/>
              <a:t>‹Nº›</a:t>
            </a:fld>
            <a:endParaRPr lang="es-ES"/>
          </a:p>
        </p:txBody>
      </p:sp>
      <p:sp>
        <p:nvSpPr>
          <p:cNvPr id="12" name="11 Marcador de pie de página"/>
          <p:cNvSpPr>
            <a:spLocks noGrp="1"/>
          </p:cNvSpPr>
          <p:nvPr>
            <p:ph type="ftr" sz="quarter" idx="17"/>
          </p:nvPr>
        </p:nvSpPr>
        <p:spPr/>
        <p:txBody>
          <a:bodyPr rtlCol="0"/>
          <a:lstStyle/>
          <a:p>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33400" y="273050"/>
            <a:ext cx="8153400" cy="869950"/>
          </a:xfrm>
        </p:spPr>
        <p:txBody>
          <a:bodyPr anchor="ctr"/>
          <a:lstStyle>
            <a:lvl1pPr>
              <a:defRPr/>
            </a:lvl1pPr>
          </a:lstStyle>
          <a:p>
            <a:r>
              <a:rPr kumimoji="0" lang="es-ES" smtClean="0"/>
              <a:t>Haga clic para modificar el estilo de título del patrón</a:t>
            </a:r>
            <a:endParaRPr kumimoji="0" lang="en-US"/>
          </a:p>
        </p:txBody>
      </p:sp>
      <p:sp>
        <p:nvSpPr>
          <p:cNvPr id="11" name="10 Marcador de contenido"/>
          <p:cNvSpPr>
            <a:spLocks noGrp="1"/>
          </p:cNvSpPr>
          <p:nvPr>
            <p:ph sz="quarter" idx="2"/>
          </p:nvPr>
        </p:nvSpPr>
        <p:spPr>
          <a:xfrm>
            <a:off x="609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800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5"/>
          </p:nvPr>
        </p:nvSpPr>
        <p:spPr/>
        <p:txBody>
          <a:bodyPr rtlCol="0"/>
          <a:lstStyle/>
          <a:p>
            <a:fld id="{DE90A89F-664C-4AB4-8252-69DCD02C4796}" type="datetimeFigureOut">
              <a:rPr lang="es-ES" smtClean="0"/>
              <a:pPr/>
              <a:t>13/02/2011</a:t>
            </a:fld>
            <a:endParaRPr lang="es-ES"/>
          </a:p>
        </p:txBody>
      </p:sp>
      <p:sp>
        <p:nvSpPr>
          <p:cNvPr id="12" name="11 Marcador de número de diapositiva"/>
          <p:cNvSpPr>
            <a:spLocks noGrp="1"/>
          </p:cNvSpPr>
          <p:nvPr>
            <p:ph type="sldNum" sz="quarter" idx="16"/>
          </p:nvPr>
        </p:nvSpPr>
        <p:spPr/>
        <p:txBody>
          <a:bodyPr rtlCol="0"/>
          <a:lstStyle/>
          <a:p>
            <a:fld id="{201EB148-4426-4D9F-98BF-9A406CD1DEDA}" type="slidenum">
              <a:rPr lang="es-ES" smtClean="0"/>
              <a:pPr/>
              <a:t>‹Nº›</a:t>
            </a:fld>
            <a:endParaRPr lang="es-ES"/>
          </a:p>
        </p:txBody>
      </p:sp>
      <p:sp>
        <p:nvSpPr>
          <p:cNvPr id="14" name="13 Marcador de pie de página"/>
          <p:cNvSpPr>
            <a:spLocks noGrp="1"/>
          </p:cNvSpPr>
          <p:nvPr>
            <p:ph type="ftr" sz="quarter" idx="17"/>
          </p:nvPr>
        </p:nvSpPr>
        <p:spPr/>
        <p:txBody>
          <a:bodyPr rtlCol="0"/>
          <a:lstStyle/>
          <a:p>
            <a:endParaRPr lang="es-ES"/>
          </a:p>
        </p:txBody>
      </p:sp>
      <p:sp>
        <p:nvSpPr>
          <p:cNvPr id="16" name="15 Marcador de texto"/>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5" name="14 Marcador de texto"/>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DE90A89F-664C-4AB4-8252-69DCD02C4796}" type="datetimeFigureOut">
              <a:rPr lang="es-ES" smtClean="0"/>
              <a:pPr/>
              <a:t>13/02/2011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lvl1pPr>
              <a:defRPr>
                <a:solidFill>
                  <a:srgbClr val="FFFFFF"/>
                </a:solidFill>
              </a:defRPr>
            </a:lvl1pPr>
          </a:lstStyle>
          <a:p>
            <a:fld id="{201EB148-4426-4D9F-98BF-9A406CD1DEDA}"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E90A89F-664C-4AB4-8252-69DCD02C4796}" type="datetimeFigureOut">
              <a:rPr lang="es-ES" smtClean="0"/>
              <a:pPr/>
              <a:t>13/02/2011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a:xfrm>
            <a:off x="0" y="6248400"/>
            <a:ext cx="533400" cy="381000"/>
          </a:xfrm>
        </p:spPr>
        <p:txBody>
          <a:bodyPr/>
          <a:lstStyle>
            <a:lvl1pPr>
              <a:defRPr>
                <a:solidFill>
                  <a:schemeClr val="tx2"/>
                </a:solidFill>
              </a:defRPr>
            </a:lvl1pPr>
          </a:lstStyle>
          <a:p>
            <a:fld id="{201EB148-4426-4D9F-98BF-9A406CD1DEDA}"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8077200" cy="869950"/>
          </a:xfrm>
        </p:spPr>
        <p:txBody>
          <a:bodyPr anchor="ctr"/>
          <a:lstStyle>
            <a:lvl1pPr algn="l">
              <a:buNone/>
              <a:defRPr sz="4400" b="0"/>
            </a:lvl1p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DE90A89F-664C-4AB4-8252-69DCD02C4796}" type="datetimeFigureOut">
              <a:rPr lang="es-ES" smtClean="0"/>
              <a:pPr/>
              <a:t>13/02/2011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lvl1pPr>
              <a:defRPr>
                <a:solidFill>
                  <a:srgbClr val="FFFFFF"/>
                </a:solidFill>
              </a:defRPr>
            </a:lvl1pPr>
          </a:lstStyle>
          <a:p>
            <a:fld id="{201EB148-4426-4D9F-98BF-9A406CD1DEDA}" type="slidenum">
              <a:rPr lang="es-ES" smtClean="0"/>
              <a:pPr/>
              <a:t>‹Nº›</a:t>
            </a:fld>
            <a:endParaRPr lang="es-ES"/>
          </a:p>
        </p:txBody>
      </p:sp>
      <p:sp>
        <p:nvSpPr>
          <p:cNvPr id="3" name="2 Marcador de texto"/>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9" name="8 Marcador de contenido"/>
          <p:cNvSpPr>
            <a:spLocks noGrp="1"/>
          </p:cNvSpPr>
          <p:nvPr>
            <p:ph sz="quarter" idx="1"/>
          </p:nvPr>
        </p:nvSpPr>
        <p:spPr>
          <a:xfrm>
            <a:off x="2362200" y="1752600"/>
            <a:ext cx="6400800" cy="44196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3">
        <a:schemeClr val="bg2"/>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8" name="7 Rectángulo"/>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s-ES" smtClean="0"/>
              <a:t>Haga clic para modificar el estilo de título del patrón</a:t>
            </a:r>
            <a:endParaRPr kumimoji="0" lang="en-US"/>
          </a:p>
        </p:txBody>
      </p:sp>
      <p:sp>
        <p:nvSpPr>
          <p:cNvPr id="11" name="10 Rectángulo"/>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Marcador de fecha"/>
          <p:cNvSpPr>
            <a:spLocks noGrp="1"/>
          </p:cNvSpPr>
          <p:nvPr>
            <p:ph type="dt" sz="half" idx="10"/>
          </p:nvPr>
        </p:nvSpPr>
        <p:spPr>
          <a:xfrm>
            <a:off x="6248400" y="6248400"/>
            <a:ext cx="2667000" cy="365125"/>
          </a:xfrm>
        </p:spPr>
        <p:txBody>
          <a:bodyPr rtlCol="0"/>
          <a:lstStyle/>
          <a:p>
            <a:fld id="{DE90A89F-664C-4AB4-8252-69DCD02C4796}" type="datetimeFigureOut">
              <a:rPr lang="es-ES" smtClean="0"/>
              <a:pPr/>
              <a:t>13/02/2011</a:t>
            </a:fld>
            <a:endParaRPr lang="es-ES"/>
          </a:p>
        </p:txBody>
      </p:sp>
      <p:sp>
        <p:nvSpPr>
          <p:cNvPr id="13" name="12 Marcador de número de diapositiva"/>
          <p:cNvSpPr>
            <a:spLocks noGrp="1"/>
          </p:cNvSpPr>
          <p:nvPr>
            <p:ph type="sldNum" sz="quarter" idx="11"/>
          </p:nvPr>
        </p:nvSpPr>
        <p:spPr>
          <a:xfrm>
            <a:off x="0" y="4667249"/>
            <a:ext cx="1447800" cy="663578"/>
          </a:xfrm>
        </p:spPr>
        <p:txBody>
          <a:bodyPr rtlCol="0"/>
          <a:lstStyle>
            <a:lvl1pPr>
              <a:defRPr sz="2800"/>
            </a:lvl1pPr>
          </a:lstStyle>
          <a:p>
            <a:fld id="{201EB148-4426-4D9F-98BF-9A406CD1DEDA}" type="slidenum">
              <a:rPr lang="es-ES" smtClean="0"/>
              <a:pPr/>
              <a:t>‹Nº›</a:t>
            </a:fld>
            <a:endParaRPr lang="es-ES"/>
          </a:p>
        </p:txBody>
      </p:sp>
      <p:sp>
        <p:nvSpPr>
          <p:cNvPr id="14" name="13 Marcador de pie de página"/>
          <p:cNvSpPr>
            <a:spLocks noGrp="1"/>
          </p:cNvSpPr>
          <p:nvPr>
            <p:ph type="ftr" sz="quarter" idx="12"/>
          </p:nvPr>
        </p:nvSpPr>
        <p:spPr>
          <a:xfrm>
            <a:off x="1600200" y="6248206"/>
            <a:ext cx="4572000" cy="365125"/>
          </a:xfrm>
        </p:spPr>
        <p:txBody>
          <a:bodyPr rtlCol="0"/>
          <a:lstStyle/>
          <a:p>
            <a:endParaRPr lang="es-ES"/>
          </a:p>
        </p:txBody>
      </p:sp>
      <p:sp>
        <p:nvSpPr>
          <p:cNvPr id="3" name="2 Marcador de posición de imagen"/>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s-ES" smtClean="0"/>
              <a:t>Haga clic en el icono para agregar una imagen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609600" y="228600"/>
            <a:ext cx="8153400" cy="9906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E90A89F-664C-4AB4-8252-69DCD02C4796}" type="datetimeFigureOut">
              <a:rPr lang="es-ES" smtClean="0"/>
              <a:pPr/>
              <a:t>13/02/2011</a:t>
            </a:fld>
            <a:endParaRPr lang="es-ES"/>
          </a:p>
        </p:txBody>
      </p:sp>
      <p:sp>
        <p:nvSpPr>
          <p:cNvPr id="3" name="2 Marcador de pie de página"/>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s-ES"/>
          </a:p>
        </p:txBody>
      </p:sp>
      <p:sp>
        <p:nvSpPr>
          <p:cNvPr id="7" name="6 Rectángulo"/>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01EB148-4426-4D9F-98BF-9A406CD1DEDA}"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8" Type="http://schemas.openxmlformats.org/officeDocument/2006/relationships/hyperlink" Target="http://twitter.com/" TargetMode="External"/><Relationship Id="rId3" Type="http://schemas.openxmlformats.org/officeDocument/2006/relationships/hyperlink" Target="http://www.xing.com/" TargetMode="External"/><Relationship Id="rId7" Type="http://schemas.openxmlformats.org/officeDocument/2006/relationships/hyperlink" Target="http://www.ning.com/" TargetMode="External"/><Relationship Id="rId2" Type="http://schemas.openxmlformats.org/officeDocument/2006/relationships/hyperlink" Target="http://www.linkedin.com/" TargetMode="External"/><Relationship Id="rId1" Type="http://schemas.openxmlformats.org/officeDocument/2006/relationships/slideLayout" Target="../slideLayouts/slideLayout1.xml"/><Relationship Id="rId6" Type="http://schemas.openxmlformats.org/officeDocument/2006/relationships/hyperlink" Target="http://www.tuenti.es/" TargetMode="External"/><Relationship Id="rId5" Type="http://schemas.openxmlformats.org/officeDocument/2006/relationships/hyperlink" Target="http://www.facebook.com/" TargetMode="External"/><Relationship Id="rId10" Type="http://schemas.openxmlformats.org/officeDocument/2006/relationships/hyperlink" Target="http://www.yammer.com/" TargetMode="External"/><Relationship Id="rId4" Type="http://schemas.openxmlformats.org/officeDocument/2006/relationships/hyperlink" Target="http://www.viadeo.com/" TargetMode="External"/><Relationship Id="rId9" Type="http://schemas.openxmlformats.org/officeDocument/2006/relationships/hyperlink" Target="http://twitter.pbworks.com/"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mogulus.com/" TargetMode="External"/><Relationship Id="rId2" Type="http://schemas.openxmlformats.org/officeDocument/2006/relationships/hyperlink" Target="http://www.ustream.com/" TargetMode="External"/><Relationship Id="rId1" Type="http://schemas.openxmlformats.org/officeDocument/2006/relationships/slideLayout" Target="../slideLayouts/slideLayout1.xml"/><Relationship Id="rId4" Type="http://schemas.openxmlformats.org/officeDocument/2006/relationships/hyperlink" Target="http://www.kyte.com/"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www.biologia.org/" TargetMode="External"/><Relationship Id="rId13" Type="http://schemas.openxmlformats.org/officeDocument/2006/relationships/hyperlink" Target="http://www.educa.madrid.org/web/ies.sanisidro.madrid/ctma.htm" TargetMode="External"/><Relationship Id="rId18" Type="http://schemas.openxmlformats.org/officeDocument/2006/relationships/hyperlink" Target="http://www.kalipedia.com/" TargetMode="External"/><Relationship Id="rId3" Type="http://schemas.openxmlformats.org/officeDocument/2006/relationships/hyperlink" Target="http://recursos.cnice.mec.es/biosfera/" TargetMode="External"/><Relationship Id="rId21" Type="http://schemas.openxmlformats.org/officeDocument/2006/relationships/hyperlink" Target="http://www.biologia.edu.ar/" TargetMode="External"/><Relationship Id="rId7" Type="http://schemas.openxmlformats.org/officeDocument/2006/relationships/hyperlink" Target="http://www.acienciasgalilei.com/" TargetMode="External"/><Relationship Id="rId12" Type="http://schemas.openxmlformats.org/officeDocument/2006/relationships/hyperlink" Target="http://www2.uah.es/biomodel/biomodel-misc/anim/inicio.htm" TargetMode="External"/><Relationship Id="rId17" Type="http://schemas.openxmlformats.org/officeDocument/2006/relationships/hyperlink" Target="http://www.saum.uvigo.es/reec/Volumenes.htm" TargetMode="External"/><Relationship Id="rId2" Type="http://schemas.openxmlformats.org/officeDocument/2006/relationships/hyperlink" Target="http://recursos.cnice.mec.es/biologia/" TargetMode="External"/><Relationship Id="rId16" Type="http://schemas.openxmlformats.org/officeDocument/2006/relationships/hyperlink" Target="http://www.juntadeandalucia.es/averroes/" TargetMode="External"/><Relationship Id="rId20" Type="http://schemas.openxmlformats.org/officeDocument/2006/relationships/hyperlink" Target="http://paleontologia.co.uk/paleopag/index.php" TargetMode="External"/><Relationship Id="rId1" Type="http://schemas.openxmlformats.org/officeDocument/2006/relationships/slideLayout" Target="../slideLayouts/slideLayout1.xml"/><Relationship Id="rId6" Type="http://schemas.openxmlformats.org/officeDocument/2006/relationships/hyperlink" Target="http://www.um.es/molecula/indice.htm" TargetMode="External"/><Relationship Id="rId11" Type="http://schemas.openxmlformats.org/officeDocument/2006/relationships/hyperlink" Target="http://waste.ideal.es/" TargetMode="External"/><Relationship Id="rId5" Type="http://schemas.openxmlformats.org/officeDocument/2006/relationships/hyperlink" Target="http://www.lourdesluengo.es/" TargetMode="External"/><Relationship Id="rId15" Type="http://schemas.openxmlformats.org/officeDocument/2006/relationships/hyperlink" Target="http://rincones.educarex.es/ccnn/" TargetMode="External"/><Relationship Id="rId10" Type="http://schemas.openxmlformats.org/officeDocument/2006/relationships/hyperlink" Target="http://www.iqb.es/" TargetMode="External"/><Relationship Id="rId19" Type="http://schemas.openxmlformats.org/officeDocument/2006/relationships/hyperlink" Target="http://www.telefonica.net/web2/mantmedina/" TargetMode="External"/><Relationship Id="rId4" Type="http://schemas.openxmlformats.org/officeDocument/2006/relationships/hyperlink" Target="http://www.educaplus.org/" TargetMode="External"/><Relationship Id="rId9" Type="http://schemas.openxmlformats.org/officeDocument/2006/relationships/hyperlink" Target="http://micol.fcien.edu.uy/" TargetMode="External"/><Relationship Id="rId14" Type="http://schemas.openxmlformats.org/officeDocument/2006/relationships/hyperlink" Target="http://www.educa.madrid.org/web/cc.nsdelasabiduria.madrid/bio_ejercicios.htm" TargetMode="External"/><Relationship Id="rId22" Type="http://schemas.openxmlformats.org/officeDocument/2006/relationships/hyperlink" Target="http://www.unex.es/botanica/LHB/"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hyperlink" Target="http://www.pbworks.com/" TargetMode="External"/><Relationship Id="rId3" Type="http://schemas.openxmlformats.org/officeDocument/2006/relationships/hyperlink" Target="http://blogger.google.com/" TargetMode="External"/><Relationship Id="rId7" Type="http://schemas.openxmlformats.org/officeDocument/2006/relationships/hyperlink" Target="http://www.aypwip.org/webnote/" TargetMode="External"/><Relationship Id="rId2" Type="http://schemas.openxmlformats.org/officeDocument/2006/relationships/hyperlink" Target="http://www.wordpress.com/" TargetMode="External"/><Relationship Id="rId1" Type="http://schemas.openxmlformats.org/officeDocument/2006/relationships/slideLayout" Target="../slideLayouts/slideLayout1.xml"/><Relationship Id="rId6" Type="http://schemas.openxmlformats.org/officeDocument/2006/relationships/hyperlink" Target="http://www.wetpaint.com/" TargetMode="External"/><Relationship Id="rId11" Type="http://schemas.openxmlformats.org/officeDocument/2006/relationships/hyperlink" Target="http://www.google.com/ig" TargetMode="External"/><Relationship Id="rId5" Type="http://schemas.openxmlformats.org/officeDocument/2006/relationships/hyperlink" Target="http://www.wikispaces.com/" TargetMode="External"/><Relationship Id="rId10" Type="http://schemas.openxmlformats.org/officeDocument/2006/relationships/hyperlink" Target="http://www.pagesflakes.com/" TargetMode="External"/><Relationship Id="rId4" Type="http://schemas.openxmlformats.org/officeDocument/2006/relationships/hyperlink" Target="http://www.bloglines.com/" TargetMode="External"/><Relationship Id="rId9" Type="http://schemas.openxmlformats.org/officeDocument/2006/relationships/hyperlink" Target="http://www.netvibes.com/"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flickr.com/" TargetMode="External"/><Relationship Id="rId2" Type="http://schemas.openxmlformats.org/officeDocument/2006/relationships/hyperlink" Target="http://picasaweb.google.com/" TargetMode="External"/><Relationship Id="rId1" Type="http://schemas.openxmlformats.org/officeDocument/2006/relationships/slideLayout" Target="../slideLayouts/slideLayout1.xml"/><Relationship Id="rId6" Type="http://schemas.openxmlformats.org/officeDocument/2006/relationships/hyperlink" Target="http://www.blip.tv/" TargetMode="External"/><Relationship Id="rId5" Type="http://schemas.openxmlformats.org/officeDocument/2006/relationships/hyperlink" Target="http://www.vimeo.com/" TargetMode="External"/><Relationship Id="rId4" Type="http://schemas.openxmlformats.org/officeDocument/2006/relationships/hyperlink" Target="http://www.youtube.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1600200" y="5335488"/>
            <a:ext cx="7315200" cy="685800"/>
          </a:xfrm>
        </p:spPr>
        <p:txBody>
          <a:bodyPr>
            <a:normAutofit fontScale="90000"/>
          </a:bodyPr>
          <a:lstStyle/>
          <a:p>
            <a:r>
              <a:rPr lang="es-ES_tradnl" sz="3600" b="1" dirty="0" smtClean="0">
                <a:solidFill>
                  <a:schemeClr val="tx1"/>
                </a:solidFill>
              </a:rPr>
              <a:t>Unidad didáctica 5</a:t>
            </a:r>
            <a:r>
              <a:rPr lang="es-ES" sz="3600" b="1" dirty="0" smtClean="0">
                <a:solidFill>
                  <a:schemeClr val="tx1"/>
                </a:solidFill>
              </a:rPr>
              <a:t>:</a:t>
            </a:r>
            <a:r>
              <a:rPr lang="es-ES" dirty="0" smtClean="0">
                <a:solidFill>
                  <a:schemeClr val="tx1"/>
                </a:solidFill>
              </a:rPr>
              <a:t/>
            </a:r>
            <a:br>
              <a:rPr lang="es-ES" dirty="0" smtClean="0">
                <a:solidFill>
                  <a:schemeClr val="tx1"/>
                </a:solidFill>
              </a:rPr>
            </a:br>
            <a:r>
              <a:rPr lang="es-ES" i="1" dirty="0" smtClean="0">
                <a:solidFill>
                  <a:schemeClr val="tx1"/>
                </a:solidFill>
              </a:rPr>
              <a:t>Recursos para la enseñanza y el aprendizaje de las Ciencias de la Naturaleza (Biología y Geología) en la Educación Secundaria (ESO y Bachillerato)</a:t>
            </a:r>
            <a:endParaRPr lang="es-E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1428728" y="857232"/>
            <a:ext cx="6858048" cy="3970318"/>
          </a:xfrm>
          <a:prstGeom prst="rect">
            <a:avLst/>
          </a:prstGeom>
        </p:spPr>
        <p:txBody>
          <a:bodyPr wrap="square">
            <a:spAutoFit/>
          </a:bodyPr>
          <a:lstStyle/>
          <a:p>
            <a:pPr lvl="0" fontAlgn="base">
              <a:spcBef>
                <a:spcPct val="0"/>
              </a:spcBef>
              <a:spcAft>
                <a:spcPct val="0"/>
              </a:spcAft>
            </a:pPr>
            <a:r>
              <a:rPr kumimoji="0" lang="es-ES" b="1" i="0" u="none" strike="noStrike" cap="none" normalizeH="0" baseline="0" dirty="0" smtClean="0">
                <a:ln>
                  <a:noFill/>
                </a:ln>
                <a:effectLst/>
                <a:latin typeface="Century Gothic" pitchFamily="34" charset="0"/>
                <a:cs typeface="Courier New" pitchFamily="49" charset="0"/>
              </a:rPr>
              <a:t>Redes sociales y comunidades online</a:t>
            </a:r>
          </a:p>
          <a:p>
            <a:pPr lvl="0" fontAlgn="base">
              <a:spcBef>
                <a:spcPct val="0"/>
              </a:spcBef>
              <a:spcAft>
                <a:spcPct val="0"/>
              </a:spcAft>
            </a:pPr>
            <a:r>
              <a:rPr kumimoji="0" lang="es-ES" b="0" i="0" u="none" strike="noStrike" cap="none" normalizeH="0" baseline="0" dirty="0" smtClean="0">
                <a:ln>
                  <a:noFill/>
                </a:ln>
                <a:solidFill>
                  <a:schemeClr val="bg1"/>
                </a:solidFill>
                <a:effectLst/>
                <a:latin typeface="Century Gothic" pitchFamily="34" charset="0"/>
                <a:cs typeface="Courier New" pitchFamily="49" charset="0"/>
                <a:hlinkClick r:id="rId2"/>
              </a:rPr>
              <a:t>http://www.linkedin.com</a:t>
            </a:r>
            <a:r>
              <a:rPr kumimoji="0" lang="es-ES" b="0" i="0" u="none" strike="noStrike" cap="none" normalizeH="0" baseline="0" dirty="0" smtClean="0">
                <a:ln>
                  <a:noFill/>
                </a:ln>
                <a:solidFill>
                  <a:schemeClr val="bg1"/>
                </a:solidFill>
                <a:effectLst/>
                <a:latin typeface="Century Gothic" pitchFamily="34" charset="0"/>
                <a:cs typeface="Courier New" pitchFamily="49" charset="0"/>
              </a:rPr>
              <a:t> </a:t>
            </a:r>
          </a:p>
          <a:p>
            <a:pPr lvl="0" fontAlgn="base">
              <a:spcBef>
                <a:spcPct val="0"/>
              </a:spcBef>
              <a:spcAft>
                <a:spcPct val="0"/>
              </a:spcAft>
            </a:pPr>
            <a:r>
              <a:rPr kumimoji="0" lang="es-ES" b="0" i="0" u="none" strike="noStrike" cap="none" normalizeH="0" baseline="0" dirty="0" smtClean="0">
                <a:ln>
                  <a:noFill/>
                </a:ln>
                <a:solidFill>
                  <a:schemeClr val="bg1"/>
                </a:solidFill>
                <a:effectLst/>
                <a:latin typeface="Century Gothic" pitchFamily="34" charset="0"/>
                <a:cs typeface="Courier New" pitchFamily="49" charset="0"/>
                <a:hlinkClick r:id="rId3"/>
              </a:rPr>
              <a:t>http://www.xing.com</a:t>
            </a:r>
            <a:r>
              <a:rPr kumimoji="0" lang="es-ES" b="0" i="0" u="none" strike="noStrike" cap="none" normalizeH="0" baseline="0" dirty="0" smtClean="0">
                <a:ln>
                  <a:noFill/>
                </a:ln>
                <a:solidFill>
                  <a:schemeClr val="bg1"/>
                </a:solidFill>
                <a:effectLst/>
                <a:latin typeface="Century Gothic" pitchFamily="34" charset="0"/>
                <a:cs typeface="Courier New" pitchFamily="49" charset="0"/>
              </a:rPr>
              <a:t> </a:t>
            </a:r>
          </a:p>
          <a:p>
            <a:pPr lvl="0" fontAlgn="base">
              <a:spcBef>
                <a:spcPct val="0"/>
              </a:spcBef>
              <a:spcAft>
                <a:spcPct val="0"/>
              </a:spcAft>
            </a:pPr>
            <a:r>
              <a:rPr kumimoji="0" lang="es-ES" b="0" i="0" u="none" strike="noStrike" cap="none" normalizeH="0" baseline="0" dirty="0" smtClean="0">
                <a:ln>
                  <a:noFill/>
                </a:ln>
                <a:solidFill>
                  <a:schemeClr val="bg1"/>
                </a:solidFill>
                <a:effectLst/>
                <a:latin typeface="Century Gothic" pitchFamily="34" charset="0"/>
                <a:cs typeface="Courier New" pitchFamily="49" charset="0"/>
                <a:hlinkClick r:id="rId4"/>
              </a:rPr>
              <a:t>http://www.viadeo.com</a:t>
            </a:r>
            <a:r>
              <a:rPr kumimoji="0" lang="es-ES" b="0" i="0" u="none" strike="noStrike" cap="none" normalizeH="0" baseline="0" dirty="0" smtClean="0">
                <a:ln>
                  <a:noFill/>
                </a:ln>
                <a:solidFill>
                  <a:schemeClr val="bg1"/>
                </a:solidFill>
                <a:effectLst/>
                <a:latin typeface="Century Gothic" pitchFamily="34" charset="0"/>
                <a:cs typeface="Courier New" pitchFamily="49" charset="0"/>
              </a:rPr>
              <a:t> </a:t>
            </a:r>
          </a:p>
          <a:p>
            <a:pPr lvl="0" fontAlgn="base">
              <a:spcBef>
                <a:spcPct val="0"/>
              </a:spcBef>
              <a:spcAft>
                <a:spcPct val="0"/>
              </a:spcAft>
            </a:pPr>
            <a:endParaRPr kumimoji="0" lang="es-ES" b="0" i="0" u="none" strike="noStrike" cap="none" normalizeH="0" baseline="0" dirty="0" smtClean="0">
              <a:ln>
                <a:noFill/>
              </a:ln>
              <a:solidFill>
                <a:schemeClr val="bg1"/>
              </a:solidFill>
              <a:effectLst/>
              <a:latin typeface="Century Gothic" pitchFamily="34" charset="0"/>
              <a:cs typeface="Courier New" pitchFamily="49" charset="0"/>
            </a:endParaRPr>
          </a:p>
          <a:p>
            <a:pPr lvl="0" fontAlgn="base">
              <a:spcBef>
                <a:spcPct val="0"/>
              </a:spcBef>
              <a:spcAft>
                <a:spcPct val="0"/>
              </a:spcAft>
            </a:pPr>
            <a:r>
              <a:rPr kumimoji="0" lang="es-ES" b="1" i="0" u="none" strike="noStrike" cap="none" normalizeH="0" baseline="0" dirty="0" smtClean="0">
                <a:ln>
                  <a:noFill/>
                </a:ln>
                <a:effectLst/>
                <a:latin typeface="Century Gothic" pitchFamily="34" charset="0"/>
                <a:cs typeface="Courier New" pitchFamily="49" charset="0"/>
              </a:rPr>
              <a:t>De propósito general</a:t>
            </a:r>
          </a:p>
          <a:p>
            <a:pPr lvl="0" fontAlgn="base">
              <a:spcBef>
                <a:spcPct val="0"/>
              </a:spcBef>
              <a:spcAft>
                <a:spcPct val="0"/>
              </a:spcAft>
            </a:pPr>
            <a:r>
              <a:rPr kumimoji="0" lang="es-ES" b="0" i="0" u="none" strike="noStrike" cap="none" normalizeH="0" baseline="0" dirty="0" smtClean="0">
                <a:ln>
                  <a:noFill/>
                </a:ln>
                <a:solidFill>
                  <a:schemeClr val="bg1"/>
                </a:solidFill>
                <a:effectLst/>
                <a:latin typeface="Century Gothic" pitchFamily="34" charset="0"/>
                <a:cs typeface="Courier New" pitchFamily="49" charset="0"/>
                <a:hlinkClick r:id="rId5"/>
              </a:rPr>
              <a:t>http://www.facebook.com</a:t>
            </a:r>
            <a:r>
              <a:rPr kumimoji="0" lang="es-ES" b="0" i="0" u="none" strike="noStrike" cap="none" normalizeH="0" baseline="0" dirty="0" smtClean="0">
                <a:ln>
                  <a:noFill/>
                </a:ln>
                <a:solidFill>
                  <a:schemeClr val="bg1"/>
                </a:solidFill>
                <a:effectLst/>
                <a:latin typeface="Century Gothic" pitchFamily="34" charset="0"/>
                <a:cs typeface="Courier New" pitchFamily="49" charset="0"/>
              </a:rPr>
              <a:t> </a:t>
            </a:r>
          </a:p>
          <a:p>
            <a:pPr lvl="0" fontAlgn="base">
              <a:spcBef>
                <a:spcPct val="0"/>
              </a:spcBef>
              <a:spcAft>
                <a:spcPct val="0"/>
              </a:spcAft>
            </a:pPr>
            <a:r>
              <a:rPr kumimoji="0" lang="es-ES" b="0" i="0" u="none" strike="noStrike" cap="none" normalizeH="0" baseline="0" dirty="0" smtClean="0">
                <a:ln>
                  <a:noFill/>
                </a:ln>
                <a:solidFill>
                  <a:schemeClr val="bg1"/>
                </a:solidFill>
                <a:effectLst/>
                <a:latin typeface="Century Gothic" pitchFamily="34" charset="0"/>
                <a:cs typeface="Courier New" pitchFamily="49" charset="0"/>
                <a:hlinkClick r:id="rId6"/>
              </a:rPr>
              <a:t>http://www.tuenti.es</a:t>
            </a:r>
            <a:endParaRPr lang="es-ES" dirty="0" smtClean="0">
              <a:solidFill>
                <a:schemeClr val="bg1"/>
              </a:solidFill>
              <a:latin typeface="Century Gothic" pitchFamily="34" charset="0"/>
              <a:cs typeface="Courier New" pitchFamily="49" charset="0"/>
            </a:endParaRPr>
          </a:p>
          <a:p>
            <a:pPr lvl="0" fontAlgn="base">
              <a:spcBef>
                <a:spcPct val="0"/>
              </a:spcBef>
              <a:spcAft>
                <a:spcPct val="0"/>
              </a:spcAft>
            </a:pPr>
            <a:endParaRPr kumimoji="0" lang="es-ES" b="0" i="0" u="none" strike="noStrike" cap="none" normalizeH="0" baseline="0" dirty="0" smtClean="0">
              <a:ln>
                <a:noFill/>
              </a:ln>
              <a:solidFill>
                <a:schemeClr val="bg1"/>
              </a:solidFill>
              <a:effectLst/>
              <a:latin typeface="Century Gothic" pitchFamily="34" charset="0"/>
              <a:cs typeface="Courier New" pitchFamily="49" charset="0"/>
            </a:endParaRPr>
          </a:p>
          <a:p>
            <a:pPr lvl="0" fontAlgn="base">
              <a:spcBef>
                <a:spcPct val="0"/>
              </a:spcBef>
              <a:spcAft>
                <a:spcPct val="0"/>
              </a:spcAft>
            </a:pPr>
            <a:r>
              <a:rPr kumimoji="0" lang="es-ES" b="0" i="0" u="none" strike="noStrike" cap="none" normalizeH="0" baseline="0" dirty="0" smtClean="0">
                <a:ln>
                  <a:noFill/>
                </a:ln>
                <a:effectLst/>
                <a:latin typeface="Century Gothic" pitchFamily="34" charset="0"/>
                <a:cs typeface="Courier New" pitchFamily="49" charset="0"/>
              </a:rPr>
              <a:t>Para construir tu propia comunidad de "marca blanca", </a:t>
            </a:r>
          </a:p>
          <a:p>
            <a:pPr lvl="0" fontAlgn="base">
              <a:spcBef>
                <a:spcPct val="0"/>
              </a:spcBef>
              <a:spcAft>
                <a:spcPct val="0"/>
              </a:spcAft>
            </a:pPr>
            <a:r>
              <a:rPr kumimoji="0" lang="es-ES" b="0" i="0" u="none" strike="noStrike" cap="none" normalizeH="0" baseline="0" dirty="0" smtClean="0">
                <a:ln>
                  <a:noFill/>
                </a:ln>
                <a:solidFill>
                  <a:schemeClr val="bg1"/>
                </a:solidFill>
                <a:effectLst/>
                <a:latin typeface="Century Gothic" pitchFamily="34" charset="0"/>
                <a:cs typeface="Courier New" pitchFamily="49" charset="0"/>
                <a:hlinkClick r:id="rId7"/>
              </a:rPr>
              <a:t>http://www.ning.com</a:t>
            </a:r>
            <a:endParaRPr kumimoji="0" lang="es-ES" b="0" i="0" u="none" strike="noStrike" cap="none" normalizeH="0" baseline="0" dirty="0" smtClean="0">
              <a:ln>
                <a:noFill/>
              </a:ln>
              <a:solidFill>
                <a:schemeClr val="bg1"/>
              </a:solidFill>
              <a:effectLst/>
              <a:latin typeface="Century Gothic" pitchFamily="34" charset="0"/>
              <a:cs typeface="Courier New" pitchFamily="49" charset="0"/>
            </a:endParaRPr>
          </a:p>
          <a:p>
            <a:pPr lvl="0" fontAlgn="base">
              <a:spcBef>
                <a:spcPct val="0"/>
              </a:spcBef>
              <a:spcAft>
                <a:spcPct val="0"/>
              </a:spcAft>
            </a:pPr>
            <a:r>
              <a:rPr kumimoji="0" lang="es-ES" b="0" i="0" u="none" strike="noStrike" cap="none" normalizeH="0" baseline="0" dirty="0" smtClean="0">
                <a:ln>
                  <a:noFill/>
                </a:ln>
                <a:solidFill>
                  <a:schemeClr val="bg1"/>
                </a:solidFill>
                <a:effectLst/>
                <a:latin typeface="Century Gothic" pitchFamily="34" charset="0"/>
                <a:cs typeface="Courier New" pitchFamily="49" charset="0"/>
                <a:hlinkClick r:id="rId8"/>
              </a:rPr>
              <a:t>http://twitter.com/</a:t>
            </a:r>
            <a:r>
              <a:rPr kumimoji="0" lang="es-ES" b="0" i="0" u="none" strike="noStrike" cap="none" normalizeH="0" baseline="0" dirty="0" smtClean="0">
                <a:ln>
                  <a:noFill/>
                </a:ln>
                <a:solidFill>
                  <a:schemeClr val="bg1"/>
                </a:solidFill>
                <a:effectLst/>
                <a:latin typeface="Century Gothic" pitchFamily="34" charset="0"/>
                <a:cs typeface="Courier New" pitchFamily="49" charset="0"/>
              </a:rPr>
              <a:t> </a:t>
            </a:r>
          </a:p>
          <a:p>
            <a:pPr lvl="0" fontAlgn="base">
              <a:spcBef>
                <a:spcPct val="0"/>
              </a:spcBef>
              <a:spcAft>
                <a:spcPct val="0"/>
              </a:spcAft>
            </a:pPr>
            <a:r>
              <a:rPr kumimoji="0" lang="es-ES" b="0" i="0" u="none" strike="noStrike" cap="none" normalizeH="0" baseline="0" dirty="0" smtClean="0">
                <a:ln>
                  <a:noFill/>
                </a:ln>
                <a:solidFill>
                  <a:schemeClr val="bg1"/>
                </a:solidFill>
                <a:effectLst/>
                <a:latin typeface="Century Gothic" pitchFamily="34" charset="0"/>
                <a:cs typeface="Courier New" pitchFamily="49" charset="0"/>
                <a:hlinkClick r:id="rId9"/>
              </a:rPr>
              <a:t>http://twitter.pbworks.com/</a:t>
            </a:r>
            <a:r>
              <a:rPr kumimoji="0" lang="es-ES" b="0" i="0" u="none" strike="noStrike" cap="none" normalizeH="0" baseline="0" dirty="0" smtClean="0">
                <a:ln>
                  <a:noFill/>
                </a:ln>
                <a:solidFill>
                  <a:schemeClr val="bg1"/>
                </a:solidFill>
                <a:effectLst/>
                <a:latin typeface="Century Gothic" pitchFamily="34" charset="0"/>
                <a:cs typeface="Courier New" pitchFamily="49" charset="0"/>
              </a:rPr>
              <a:t> </a:t>
            </a:r>
          </a:p>
          <a:p>
            <a:pPr lvl="0" fontAlgn="base">
              <a:spcBef>
                <a:spcPct val="0"/>
              </a:spcBef>
              <a:spcAft>
                <a:spcPct val="0"/>
              </a:spcAft>
            </a:pPr>
            <a:r>
              <a:rPr kumimoji="0" lang="es-ES" b="0" i="0" u="none" strike="noStrike" cap="none" normalizeH="0" baseline="0" dirty="0" smtClean="0">
                <a:ln>
                  <a:noFill/>
                </a:ln>
                <a:solidFill>
                  <a:schemeClr val="bg1"/>
                </a:solidFill>
                <a:effectLst/>
                <a:latin typeface="Century Gothic" pitchFamily="34" charset="0"/>
                <a:cs typeface="Courier New" pitchFamily="49" charset="0"/>
                <a:hlinkClick r:id="rId10"/>
              </a:rPr>
              <a:t>http://www.yammer.com</a:t>
            </a:r>
            <a:r>
              <a:rPr kumimoji="0" lang="es-ES" b="0" i="0" u="none" strike="noStrike" cap="none" normalizeH="0" baseline="0" dirty="0" smtClean="0">
                <a:ln>
                  <a:noFill/>
                </a:ln>
                <a:solidFill>
                  <a:schemeClr val="bg1"/>
                </a:solidFill>
                <a:effectLst/>
                <a:latin typeface="Century Gothic" pitchFamily="34" charset="0"/>
                <a:cs typeface="Courier New" pitchFamily="49" charset="0"/>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928662" y="1582341"/>
            <a:ext cx="7643866" cy="1754326"/>
          </a:xfrm>
          <a:prstGeom prst="rect">
            <a:avLst/>
          </a:prstGeom>
        </p:spPr>
        <p:txBody>
          <a:bodyPr wrap="square">
            <a:spAutoFit/>
          </a:bodyPr>
          <a:lstStyle/>
          <a:p>
            <a:pPr lvl="0" fontAlgn="base">
              <a:spcBef>
                <a:spcPct val="0"/>
              </a:spcBef>
              <a:spcAft>
                <a:spcPct val="0"/>
              </a:spcAft>
            </a:pPr>
            <a:endParaRPr lang="es-ES" dirty="0">
              <a:solidFill>
                <a:schemeClr val="bg1"/>
              </a:solidFill>
              <a:latin typeface="Century Gothic" pitchFamily="34" charset="0"/>
              <a:cs typeface="Courier New" pitchFamily="49" charset="0"/>
            </a:endParaRPr>
          </a:p>
          <a:p>
            <a:pPr lvl="0" fontAlgn="base">
              <a:spcBef>
                <a:spcPct val="0"/>
              </a:spcBef>
              <a:spcAft>
                <a:spcPct val="0"/>
              </a:spcAft>
            </a:pPr>
            <a:r>
              <a:rPr kumimoji="0" lang="es-ES" b="1" i="0" u="none" strike="noStrike" cap="none" normalizeH="0" baseline="0" dirty="0" smtClean="0">
                <a:ln>
                  <a:noFill/>
                </a:ln>
                <a:effectLst/>
                <a:latin typeface="Century Gothic" pitchFamily="34" charset="0"/>
                <a:cs typeface="Courier New" pitchFamily="49" charset="0"/>
              </a:rPr>
              <a:t>Servicios para la transmisión de vídeo en vivo online</a:t>
            </a:r>
          </a:p>
          <a:p>
            <a:pPr lvl="0" fontAlgn="base">
              <a:spcBef>
                <a:spcPct val="0"/>
              </a:spcBef>
              <a:spcAft>
                <a:spcPct val="0"/>
              </a:spcAft>
            </a:pPr>
            <a:r>
              <a:rPr kumimoji="0" lang="es-ES" b="0" i="0" u="none" strike="noStrike" cap="none" normalizeH="0" baseline="0" dirty="0" smtClean="0">
                <a:ln>
                  <a:noFill/>
                </a:ln>
                <a:solidFill>
                  <a:schemeClr val="bg1"/>
                </a:solidFill>
                <a:effectLst/>
                <a:latin typeface="Century Gothic" pitchFamily="34" charset="0"/>
                <a:cs typeface="Courier New" pitchFamily="49" charset="0"/>
                <a:hlinkClick r:id="rId2"/>
              </a:rPr>
              <a:t>http://www.ustream.com</a:t>
            </a:r>
            <a:r>
              <a:rPr kumimoji="0" lang="es-ES" b="0" i="0" u="none" strike="noStrike" cap="none" normalizeH="0" baseline="0" dirty="0" smtClean="0">
                <a:ln>
                  <a:noFill/>
                </a:ln>
                <a:solidFill>
                  <a:schemeClr val="bg1"/>
                </a:solidFill>
                <a:effectLst/>
                <a:latin typeface="Century Gothic" pitchFamily="34" charset="0"/>
                <a:cs typeface="Courier New" pitchFamily="49" charset="0"/>
              </a:rPr>
              <a:t> </a:t>
            </a:r>
          </a:p>
          <a:p>
            <a:pPr lvl="0" fontAlgn="base">
              <a:spcBef>
                <a:spcPct val="0"/>
              </a:spcBef>
              <a:spcAft>
                <a:spcPct val="0"/>
              </a:spcAft>
            </a:pPr>
            <a:r>
              <a:rPr kumimoji="0" lang="es-ES" b="0" i="0" u="none" strike="noStrike" cap="none" normalizeH="0" baseline="0" dirty="0" smtClean="0">
                <a:ln>
                  <a:noFill/>
                </a:ln>
                <a:solidFill>
                  <a:schemeClr val="bg1"/>
                </a:solidFill>
                <a:effectLst/>
                <a:latin typeface="Century Gothic" pitchFamily="34" charset="0"/>
                <a:cs typeface="Courier New" pitchFamily="49" charset="0"/>
                <a:hlinkClick r:id="rId3"/>
              </a:rPr>
              <a:t>http://www.mogulus.com</a:t>
            </a:r>
            <a:r>
              <a:rPr kumimoji="0" lang="es-ES" b="0" i="0" u="none" strike="noStrike" cap="none" normalizeH="0" baseline="0" dirty="0" smtClean="0">
                <a:ln>
                  <a:noFill/>
                </a:ln>
                <a:solidFill>
                  <a:schemeClr val="bg1"/>
                </a:solidFill>
                <a:effectLst/>
                <a:latin typeface="Century Gothic" pitchFamily="34" charset="0"/>
                <a:cs typeface="Courier New" pitchFamily="49" charset="0"/>
              </a:rPr>
              <a:t> </a:t>
            </a:r>
          </a:p>
          <a:p>
            <a:pPr lvl="0" fontAlgn="base">
              <a:spcBef>
                <a:spcPct val="0"/>
              </a:spcBef>
              <a:spcAft>
                <a:spcPct val="0"/>
              </a:spcAft>
            </a:pPr>
            <a:endParaRPr lang="es-ES" dirty="0">
              <a:solidFill>
                <a:schemeClr val="bg1"/>
              </a:solidFill>
              <a:latin typeface="Century Gothic" pitchFamily="34" charset="0"/>
              <a:cs typeface="Courier New" pitchFamily="49" charset="0"/>
            </a:endParaRPr>
          </a:p>
          <a:p>
            <a:pPr lvl="0" fontAlgn="base">
              <a:spcBef>
                <a:spcPct val="0"/>
              </a:spcBef>
              <a:spcAft>
                <a:spcPct val="0"/>
              </a:spcAft>
            </a:pPr>
            <a:r>
              <a:rPr kumimoji="0" lang="es-ES" b="0" i="0" u="none" strike="noStrike" cap="none" normalizeH="0" baseline="0" dirty="0" smtClean="0">
                <a:ln>
                  <a:noFill/>
                </a:ln>
                <a:solidFill>
                  <a:schemeClr val="bg1"/>
                </a:solidFill>
                <a:effectLst/>
                <a:latin typeface="Century Gothic" pitchFamily="34" charset="0"/>
                <a:cs typeface="Courier New" pitchFamily="49" charset="0"/>
              </a:rPr>
              <a:t>Desde el móvil, </a:t>
            </a:r>
            <a:r>
              <a:rPr kumimoji="0" lang="es-ES" b="0" i="0" u="none" strike="noStrike" cap="none" normalizeH="0" baseline="0" dirty="0" smtClean="0">
                <a:ln>
                  <a:noFill/>
                </a:ln>
                <a:solidFill>
                  <a:schemeClr val="bg1"/>
                </a:solidFill>
                <a:effectLst/>
                <a:latin typeface="Century Gothic" pitchFamily="34" charset="0"/>
                <a:cs typeface="Courier New" pitchFamily="49" charset="0"/>
                <a:hlinkClick r:id="rId4"/>
              </a:rPr>
              <a:t>http://www.kyte.com</a:t>
            </a:r>
            <a:endParaRPr kumimoji="0" lang="es-ES" b="0" i="0" u="none" strike="noStrike" cap="none" normalizeH="0" baseline="0" dirty="0" smtClean="0">
              <a:ln>
                <a:noFill/>
              </a:ln>
              <a:solidFill>
                <a:schemeClr val="bg1"/>
              </a:solidFill>
              <a:effectLst/>
              <a:latin typeface="Century Gothic"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500034" y="194525"/>
            <a:ext cx="8358246"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effectLst/>
                <a:latin typeface="Century Gothic" pitchFamily="34" charset="0"/>
                <a:ea typeface="Times New Roman" pitchFamily="18" charset="0"/>
                <a:cs typeface="Arial" pitchFamily="34" charset="0"/>
              </a:rPr>
              <a:t>Webs de interés</a:t>
            </a:r>
            <a:endParaRPr kumimoji="0" lang="es-ES" sz="1600" b="0" i="0" u="none" strike="noStrike" cap="none" normalizeH="0" baseline="0" dirty="0" smtClean="0">
              <a:ln>
                <a:noFill/>
              </a:ln>
              <a:effectLst/>
              <a:latin typeface="Century Gothic"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hlinkClick r:id="rId2"/>
              </a:rPr>
              <a:t>http://recursos.cnice.mec.es/biologia/</a:t>
            </a:r>
            <a:endPar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hlinkClick r:id="rId3"/>
              </a:rPr>
              <a:t>http://recursos.cnice.mec.es/biosfera/</a:t>
            </a:r>
            <a:endPar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hlinkClick r:id="rId4"/>
              </a:rPr>
              <a:t>http://www.educaplus.org/</a:t>
            </a:r>
            <a:endPar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hlinkClick r:id="rId5"/>
              </a:rPr>
              <a:t>http://www.lourdesluengo.es/</a:t>
            </a:r>
            <a:endPar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hlinkClick r:id="rId6"/>
              </a:rPr>
              <a:t>http://www.um.es/molecula/indice.htm</a:t>
            </a:r>
            <a:endPar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hlinkClick r:id="rId7"/>
              </a:rPr>
              <a:t>http://www.acienciasgalilei.com/</a:t>
            </a:r>
            <a:endPar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hlinkClick r:id="rId8"/>
              </a:rPr>
              <a:t>http://www.biologia.org/</a:t>
            </a:r>
            <a:endPar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hlinkClick r:id="rId9"/>
              </a:rPr>
              <a:t>http://micol.fcien.edu.uy/</a:t>
            </a:r>
            <a:endPar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hlinkClick r:id="rId10"/>
              </a:rPr>
              <a:t>http://www.iqb.es/</a:t>
            </a:r>
            <a:endPar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hlinkClick r:id="rId11"/>
              </a:rPr>
              <a:t>http://waste.ideal.es/</a:t>
            </a:r>
            <a:endPar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hlinkClick r:id="rId12"/>
              </a:rPr>
              <a:t>http://www2.uah.es/biomodel/biomodel-misc/anim/inicio.htm</a:t>
            </a:r>
            <a:endPar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hlinkClick r:id="rId13"/>
              </a:rPr>
              <a:t>http://www.educa.madrid.org/web/ies.sanisidro.madrid/ctma.htm</a:t>
            </a:r>
            <a:endPar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hlinkClick r:id="rId14"/>
              </a:rPr>
              <a:t>http://www.educa.madrid.org/web/cc.nsdelasabiduria.madrid/bio_ejercicios.htm</a:t>
            </a:r>
            <a:endPar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hlinkClick r:id="rId15"/>
              </a:rPr>
              <a:t>http://rincones.educarex.es/ccnn/</a:t>
            </a:r>
            <a:endPar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hlinkClick r:id="rId16"/>
              </a:rPr>
              <a:t>http://www.juntadeandalucia.es/averroes/</a:t>
            </a:r>
            <a:endPar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hlinkClick r:id="rId17"/>
              </a:rPr>
              <a:t>http://www.saum.uvigo.es/reec/Volumenes.htm</a:t>
            </a:r>
            <a:endPar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hlinkClick r:id="rId18"/>
              </a:rPr>
              <a:t>http://www.kalipedia.com/</a:t>
            </a:r>
            <a:endPar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hlinkClick r:id="rId19"/>
              </a:rPr>
              <a:t>http://www.telefonica.net/web2/mantmedina/</a:t>
            </a:r>
            <a:endPar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hlinkClick r:id="rId20"/>
              </a:rPr>
              <a:t>http://paleontologia.co.uk/paleopag/index.php</a:t>
            </a:r>
            <a:endPar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hlinkClick r:id="rId21"/>
              </a:rPr>
              <a:t>http://www.biologia.edu.ar/</a:t>
            </a:r>
            <a:endPar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hlinkClick r:id="rId22"/>
              </a:rPr>
              <a:t>http://www.unex.es/botanica/LHB/</a:t>
            </a:r>
            <a:endParaRPr kumimoji="0" lang="es-ES" sz="1600" b="0" i="0" u="none" strike="noStrike" cap="none" normalizeH="0" baseline="0" dirty="0" smtClean="0">
              <a:ln>
                <a:noFill/>
              </a:ln>
              <a:solidFill>
                <a:schemeClr val="tx1"/>
              </a:solidFill>
              <a:effectLst/>
              <a:latin typeface="Century Gothic"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11560" y="898848"/>
            <a:ext cx="7812360" cy="38779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54000" algn="l"/>
              </a:tabLst>
            </a:pPr>
            <a:r>
              <a:rPr kumimoji="0" lang="es-ES" sz="2800" b="1"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¿Recursos o materiales didácticos?</a:t>
            </a:r>
          </a:p>
          <a:p>
            <a:pPr marL="0" marR="0" lvl="0" indent="0" algn="just" defTabSz="914400" rtl="0" eaLnBrk="1" fontAlgn="base" latinLnBrk="0" hangingPunct="1">
              <a:lnSpc>
                <a:spcPct val="100000"/>
              </a:lnSpc>
              <a:spcBef>
                <a:spcPct val="0"/>
              </a:spcBef>
              <a:spcAft>
                <a:spcPct val="0"/>
              </a:spcAft>
              <a:buClrTx/>
              <a:buSzTx/>
              <a:buFontTx/>
              <a:buNone/>
              <a:tabLst>
                <a:tab pos="254000" algn="l"/>
              </a:tabLst>
            </a:pPr>
            <a:endParaRPr kumimoji="0" lang="es-ES" b="0" i="0" u="none" strike="noStrike" cap="none" normalizeH="0" baseline="0" dirty="0" smtClean="0">
              <a:ln>
                <a:noFill/>
              </a:ln>
              <a:solidFill>
                <a:schemeClr val="bg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54000" algn="l"/>
              </a:tabLst>
            </a:pPr>
            <a:r>
              <a:rPr kumimoji="0" lang="es-ES" sz="2000" b="0" i="1"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Material didáctico:</a:t>
            </a:r>
            <a:r>
              <a:rPr kumimoji="0" lang="es-ES" sz="2000"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 es el material específicamente fabricado para ser utilizado en el aula con fines didácticos</a:t>
            </a:r>
          </a:p>
          <a:p>
            <a:pPr marL="0" marR="0" lvl="0" indent="0" algn="just" defTabSz="914400" rtl="0" eaLnBrk="0" fontAlgn="base" latinLnBrk="0" hangingPunct="0">
              <a:lnSpc>
                <a:spcPct val="100000"/>
              </a:lnSpc>
              <a:spcBef>
                <a:spcPct val="0"/>
              </a:spcBef>
              <a:spcAft>
                <a:spcPct val="0"/>
              </a:spcAft>
              <a:buClrTx/>
              <a:buSzTx/>
              <a:buFontTx/>
              <a:buChar char="•"/>
              <a:tabLst>
                <a:tab pos="254000" algn="l"/>
              </a:tabLst>
            </a:pPr>
            <a:endParaRPr lang="es-ES" sz="2000" dirty="0" smtClean="0">
              <a:solidFill>
                <a:schemeClr val="bg1"/>
              </a:solidFill>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54000" algn="l"/>
              </a:tabLst>
            </a:pPr>
            <a:endParaRPr kumimoji="0" lang="es-ES" sz="2000" b="0" i="0" u="none" strike="noStrike" cap="none" normalizeH="0" baseline="0" dirty="0" smtClean="0">
              <a:ln>
                <a:noFill/>
              </a:ln>
              <a:solidFill>
                <a:schemeClr val="bg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54000" algn="l"/>
              </a:tabLst>
            </a:pPr>
            <a:r>
              <a:rPr kumimoji="0" lang="es-ES" sz="2000" b="0" i="1"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Recurso didáctico</a:t>
            </a:r>
            <a:r>
              <a:rPr kumimoji="0" lang="es-ES" sz="2000"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 incluimos todo aquello que podemos utilizar en la enseñanza para lograr un fin o un objetivo aunque no haya sido específicamente elaborado para ello. Incluye por tanto instrumentos, objetos, documentos, lugares, personas, acciones, etc. que sirven para el desarrollo de las actividades de enseñanza así como para el desarrollo profesional de los profesores.</a:t>
            </a:r>
            <a:endParaRPr kumimoji="0" lang="es-ES" sz="2000" b="0" i="0" u="none" strike="noStrike" cap="none" normalizeH="0" baseline="0" dirty="0" smtClean="0">
              <a:ln>
                <a:noFill/>
              </a:ln>
              <a:solidFill>
                <a:schemeClr val="bg1"/>
              </a:solidFill>
              <a:effectLst/>
              <a:latin typeface="Cambria" pitchFamily="18"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25">
                                            <p:txEl>
                                              <p:pRg st="0" end="0"/>
                                            </p:txEl>
                                          </p:spTgt>
                                        </p:tgtEl>
                                        <p:attrNameLst>
                                          <p:attrName>style.visibility</p:attrName>
                                        </p:attrNameLst>
                                      </p:cBhvr>
                                      <p:to>
                                        <p:strVal val="visible"/>
                                      </p:to>
                                    </p:set>
                                    <p:animEffect transition="in" filter="box(in)">
                                      <p:cBhvr>
                                        <p:cTn id="7" dur="500"/>
                                        <p:tgtEl>
                                          <p:spTgt spid="10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25">
                                            <p:txEl>
                                              <p:pRg st="2" end="2"/>
                                            </p:txEl>
                                          </p:spTgt>
                                        </p:tgtEl>
                                        <p:attrNameLst>
                                          <p:attrName>style.visibility</p:attrName>
                                        </p:attrNameLst>
                                      </p:cBhvr>
                                      <p:to>
                                        <p:strVal val="visible"/>
                                      </p:to>
                                    </p:set>
                                    <p:animEffect transition="in" filter="box(in)">
                                      <p:cBhvr>
                                        <p:cTn id="12" dur="500"/>
                                        <p:tgtEl>
                                          <p:spTgt spid="102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025">
                                            <p:txEl>
                                              <p:pRg st="5" end="5"/>
                                            </p:txEl>
                                          </p:spTgt>
                                        </p:tgtEl>
                                        <p:attrNameLst>
                                          <p:attrName>style.visibility</p:attrName>
                                        </p:attrNameLst>
                                      </p:cBhvr>
                                      <p:to>
                                        <p:strVal val="visible"/>
                                      </p:to>
                                    </p:set>
                                    <p:animEffect transition="in" filter="box(in)">
                                      <p:cBhvr>
                                        <p:cTn id="17" dur="500"/>
                                        <p:tgtEl>
                                          <p:spTgt spid="102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576064" y="560869"/>
            <a:ext cx="802838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685800" algn="l"/>
              </a:tabLst>
            </a:pPr>
            <a:r>
              <a:rPr kumimoji="0" lang="es-ES" b="0" i="1"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Características básicas de los materiales y recursos didácticos</a:t>
            </a: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 </a:t>
            </a:r>
          </a:p>
          <a:p>
            <a:pPr marL="0" marR="0" lvl="0" indent="0" algn="just" defTabSz="914400" rtl="0" eaLnBrk="1" fontAlgn="base" latinLnBrk="0" hangingPunct="1">
              <a:lnSpc>
                <a:spcPct val="100000"/>
              </a:lnSpc>
              <a:spcBef>
                <a:spcPct val="0"/>
              </a:spcBef>
              <a:spcAft>
                <a:spcPct val="0"/>
              </a:spcAft>
              <a:buClrTx/>
              <a:buSzTx/>
              <a:buFontTx/>
              <a:buNone/>
              <a:tabLst>
                <a:tab pos="685800" algn="l"/>
              </a:tabLst>
            </a:pPr>
            <a:endParaRPr kumimoji="0" lang="es-ES" b="0" i="0" u="none" strike="noStrike" cap="none" normalizeH="0" baseline="0" dirty="0" smtClean="0">
              <a:ln>
                <a:noFill/>
              </a:ln>
              <a:solidFill>
                <a:schemeClr val="bg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Han de estar subordinados a lo que nos propongamos en el proceso de enseñanza aprendizaje y no al revés.</a:t>
            </a: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endParaRPr kumimoji="0" lang="es-ES" b="0" i="0" u="none" strike="noStrike" cap="none" normalizeH="0" baseline="0" dirty="0" smtClean="0">
              <a:ln>
                <a:noFill/>
              </a:ln>
              <a:solidFill>
                <a:schemeClr val="bg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Son herramientas o instrumentos cuyo valor reside más en el “servicio” que prestan a las actividades de enseñanza-aprendizaje en el contexto metodológico que se utilizan, que en sus propias cualidades y posibilidades intrínsecas.</a:t>
            </a: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endParaRPr kumimoji="0" lang="es-ES" b="0" i="0" u="none" strike="noStrike" cap="none" normalizeH="0" baseline="0" dirty="0" smtClean="0">
              <a:ln>
                <a:noFill/>
              </a:ln>
              <a:solidFill>
                <a:schemeClr val="bg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Han de ser diversos pero no tienen por qué ser sofisticados o costosos.</a:t>
            </a:r>
            <a:endParaRPr kumimoji="0" lang="es-ES" b="0" i="0" u="none" strike="noStrike" cap="none" normalizeH="0" baseline="0" dirty="0" smtClean="0">
              <a:ln>
                <a:noFill/>
              </a:ln>
              <a:solidFill>
                <a:schemeClr val="bg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endPar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Deben servir para conectar los contenidos disciplinares que va a ofrecer la enseñanza con los contenidos </a:t>
            </a:r>
            <a:r>
              <a:rPr kumimoji="0" lang="es-ES" b="0" i="0" u="none" strike="noStrike" cap="none" normalizeH="0" baseline="0" dirty="0" err="1" smtClean="0">
                <a:ln>
                  <a:noFill/>
                </a:ln>
                <a:solidFill>
                  <a:schemeClr val="bg1"/>
                </a:solidFill>
                <a:effectLst/>
                <a:latin typeface="Cambria" pitchFamily="18" charset="0"/>
                <a:ea typeface="Times New Roman" pitchFamily="18" charset="0"/>
                <a:cs typeface="Arial" pitchFamily="34" charset="0"/>
              </a:rPr>
              <a:t>experienciales</a:t>
            </a: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 de los alumnos.</a:t>
            </a:r>
            <a:endParaRPr kumimoji="0" lang="es-ES" b="0" i="0" u="none" strike="noStrike" cap="none" normalizeH="0" baseline="0" dirty="0" smtClean="0">
              <a:ln>
                <a:noFill/>
              </a:ln>
              <a:solidFill>
                <a:schemeClr val="bg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endPar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El primer efecto, que no el único, del uso de los materiales y recursos didácticos es su función motivadora</a:t>
            </a:r>
            <a:endParaRPr kumimoji="0" lang="es-ES" b="0" i="0" u="none" strike="noStrike" cap="none" normalizeH="0" baseline="0" dirty="0" smtClean="0">
              <a:ln>
                <a:noFill/>
              </a:ln>
              <a:solidFill>
                <a:schemeClr val="bg1"/>
              </a:solidFill>
              <a:effectLst/>
              <a:latin typeface="Cambria" pitchFamily="18"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3553">
                                            <p:txEl>
                                              <p:pRg st="0" end="0"/>
                                            </p:txEl>
                                          </p:spTgt>
                                        </p:tgtEl>
                                        <p:attrNameLst>
                                          <p:attrName>style.visibility</p:attrName>
                                        </p:attrNameLst>
                                      </p:cBhvr>
                                      <p:to>
                                        <p:strVal val="visible"/>
                                      </p:to>
                                    </p:set>
                                    <p:animEffect transition="in" filter="box(in)">
                                      <p:cBhvr>
                                        <p:cTn id="7" dur="500"/>
                                        <p:tgtEl>
                                          <p:spTgt spid="2355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3553">
                                            <p:txEl>
                                              <p:pRg st="2" end="2"/>
                                            </p:txEl>
                                          </p:spTgt>
                                        </p:tgtEl>
                                        <p:attrNameLst>
                                          <p:attrName>style.visibility</p:attrName>
                                        </p:attrNameLst>
                                      </p:cBhvr>
                                      <p:to>
                                        <p:strVal val="visible"/>
                                      </p:to>
                                    </p:set>
                                    <p:animEffect transition="in" filter="box(in)">
                                      <p:cBhvr>
                                        <p:cTn id="12" dur="500"/>
                                        <p:tgtEl>
                                          <p:spTgt spid="2355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3553">
                                            <p:txEl>
                                              <p:pRg st="4" end="4"/>
                                            </p:txEl>
                                          </p:spTgt>
                                        </p:tgtEl>
                                        <p:attrNameLst>
                                          <p:attrName>style.visibility</p:attrName>
                                        </p:attrNameLst>
                                      </p:cBhvr>
                                      <p:to>
                                        <p:strVal val="visible"/>
                                      </p:to>
                                    </p:set>
                                    <p:animEffect transition="in" filter="box(in)">
                                      <p:cBhvr>
                                        <p:cTn id="17" dur="500"/>
                                        <p:tgtEl>
                                          <p:spTgt spid="2355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3553">
                                            <p:txEl>
                                              <p:pRg st="6" end="6"/>
                                            </p:txEl>
                                          </p:spTgt>
                                        </p:tgtEl>
                                        <p:attrNameLst>
                                          <p:attrName>style.visibility</p:attrName>
                                        </p:attrNameLst>
                                      </p:cBhvr>
                                      <p:to>
                                        <p:strVal val="visible"/>
                                      </p:to>
                                    </p:set>
                                    <p:animEffect transition="in" filter="box(in)">
                                      <p:cBhvr>
                                        <p:cTn id="22" dur="500"/>
                                        <p:tgtEl>
                                          <p:spTgt spid="2355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23553">
                                            <p:txEl>
                                              <p:pRg st="8" end="8"/>
                                            </p:txEl>
                                          </p:spTgt>
                                        </p:tgtEl>
                                        <p:attrNameLst>
                                          <p:attrName>style.visibility</p:attrName>
                                        </p:attrNameLst>
                                      </p:cBhvr>
                                      <p:to>
                                        <p:strVal val="visible"/>
                                      </p:to>
                                    </p:set>
                                    <p:animEffect transition="in" filter="box(in)">
                                      <p:cBhvr>
                                        <p:cTn id="27" dur="500"/>
                                        <p:tgtEl>
                                          <p:spTgt spid="2355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23553">
                                            <p:txEl>
                                              <p:pRg st="10" end="10"/>
                                            </p:txEl>
                                          </p:spTgt>
                                        </p:tgtEl>
                                        <p:attrNameLst>
                                          <p:attrName>style.visibility</p:attrName>
                                        </p:attrNameLst>
                                      </p:cBhvr>
                                      <p:to>
                                        <p:strVal val="visible"/>
                                      </p:to>
                                    </p:set>
                                    <p:animEffect transition="in" filter="box(in)">
                                      <p:cBhvr>
                                        <p:cTn id="32" dur="500"/>
                                        <p:tgtEl>
                                          <p:spTgt spid="2355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755576" y="418594"/>
            <a:ext cx="7596336"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698500" algn="l"/>
              </a:tabLst>
            </a:pPr>
            <a:r>
              <a:rPr kumimoji="0" lang="es-ES" sz="2400" b="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Tipos de materiales y recursos didácticos</a:t>
            </a: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 </a:t>
            </a:r>
          </a:p>
          <a:p>
            <a:pPr marL="457200" marR="0" lvl="1" indent="0" algn="just" defTabSz="914400" rtl="0" eaLnBrk="1" fontAlgn="base" latinLnBrk="0" hangingPunct="1">
              <a:lnSpc>
                <a:spcPct val="100000"/>
              </a:lnSpc>
              <a:spcBef>
                <a:spcPct val="0"/>
              </a:spcBef>
              <a:spcAft>
                <a:spcPct val="0"/>
              </a:spcAft>
              <a:buClrTx/>
              <a:buSzTx/>
              <a:tabLst>
                <a:tab pos="6985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	</a:t>
            </a:r>
            <a:r>
              <a:rPr kumimoji="0" lang="es-ES" b="0" i="1"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Una posible tipología es la siguiente</a:t>
            </a:r>
            <a:endParaRPr kumimoji="0" lang="es-ES" b="0" i="1" u="none" strike="noStrike" cap="none" normalizeH="0" baseline="0" dirty="0" smtClean="0">
              <a:ln>
                <a:noFill/>
              </a:ln>
              <a:solidFill>
                <a:schemeClr val="bg1"/>
              </a:solidFill>
              <a:effectLst/>
              <a:latin typeface="Cambria"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AutoNum type="arabicPeriod"/>
              <a:tabLst>
                <a:tab pos="698500" algn="l"/>
              </a:tabLst>
            </a:pPr>
            <a:endPar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AutoNum type="arabicPeriod"/>
              <a:tabLst>
                <a:tab pos="6985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Programa de actividades</a:t>
            </a:r>
            <a:endParaRPr kumimoji="0" lang="es-ES" b="0" i="0" u="none" strike="noStrike" cap="none" normalizeH="0" baseline="0" dirty="0" smtClean="0">
              <a:ln>
                <a:noFill/>
              </a:ln>
              <a:solidFill>
                <a:schemeClr val="bg1"/>
              </a:solidFill>
              <a:effectLst/>
              <a:latin typeface="Cambria"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AutoNum type="arabicPeriod"/>
              <a:tabLst>
                <a:tab pos="6985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Tramas conceptuales</a:t>
            </a:r>
            <a:endParaRPr kumimoji="0" lang="es-ES" b="0" i="0" u="none" strike="noStrike" cap="none" normalizeH="0" baseline="0" dirty="0" smtClean="0">
              <a:ln>
                <a:noFill/>
              </a:ln>
              <a:solidFill>
                <a:schemeClr val="bg1"/>
              </a:solidFill>
              <a:effectLst/>
              <a:latin typeface="Cambria"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AutoNum type="arabicPeriod"/>
              <a:tabLst>
                <a:tab pos="6985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Cuaderno de trabajo del alumno</a:t>
            </a:r>
            <a:endParaRPr kumimoji="0" lang="es-ES" b="0" i="0" u="none" strike="noStrike" cap="none" normalizeH="0" baseline="0" dirty="0" smtClean="0">
              <a:ln>
                <a:noFill/>
              </a:ln>
              <a:solidFill>
                <a:schemeClr val="bg1"/>
              </a:solidFill>
              <a:effectLst/>
              <a:latin typeface="Cambria"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AutoNum type="arabicPeriod"/>
              <a:tabLst>
                <a:tab pos="6985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Materiales de clase:</a:t>
            </a:r>
            <a:endParaRPr kumimoji="0" lang="es-ES" b="0" i="0" u="none" strike="noStrike" cap="none" normalizeH="0" baseline="0" dirty="0" smtClean="0">
              <a:ln>
                <a:noFill/>
              </a:ln>
              <a:solidFill>
                <a:schemeClr val="bg1"/>
              </a:solidFill>
              <a:effectLst/>
              <a:latin typeface="Cambria" pitchFamily="18" charset="0"/>
              <a:cs typeface="Arial" pitchFamily="34" charset="0"/>
            </a:endParaRPr>
          </a:p>
          <a:p>
            <a:pPr marL="914400" marR="0" lvl="2" indent="0" algn="just" defTabSz="914400" rtl="0" eaLnBrk="0" fontAlgn="base" latinLnBrk="0" hangingPunct="0">
              <a:lnSpc>
                <a:spcPct val="100000"/>
              </a:lnSpc>
              <a:spcBef>
                <a:spcPct val="0"/>
              </a:spcBef>
              <a:spcAft>
                <a:spcPct val="0"/>
              </a:spcAft>
              <a:buClrTx/>
              <a:buSzTx/>
              <a:buFontTx/>
              <a:buChar char="-"/>
              <a:tabLst>
                <a:tab pos="6985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Biblioteca de aula</a:t>
            </a:r>
            <a:endParaRPr kumimoji="0" lang="es-ES" b="0" i="0" u="none" strike="noStrike" cap="none" normalizeH="0" baseline="0" dirty="0" smtClean="0">
              <a:ln>
                <a:noFill/>
              </a:ln>
              <a:solidFill>
                <a:schemeClr val="bg1"/>
              </a:solidFill>
              <a:effectLst/>
              <a:latin typeface="Cambria" pitchFamily="18" charset="0"/>
              <a:cs typeface="Arial" pitchFamily="34" charset="0"/>
            </a:endParaRPr>
          </a:p>
          <a:p>
            <a:pPr marL="914400" marR="0" lvl="2" indent="0" algn="just" defTabSz="914400" rtl="0" eaLnBrk="0" fontAlgn="base" latinLnBrk="0" hangingPunct="0">
              <a:lnSpc>
                <a:spcPct val="100000"/>
              </a:lnSpc>
              <a:spcBef>
                <a:spcPct val="0"/>
              </a:spcBef>
              <a:spcAft>
                <a:spcPct val="0"/>
              </a:spcAft>
              <a:buClrTx/>
              <a:buSzTx/>
              <a:buFontTx/>
              <a:buChar char="-"/>
              <a:tabLst>
                <a:tab pos="6985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Archivo de clase: ficheros de conceptos, de problemas, de formas de trabajar, de noticias de TV, de prensa,..., fichero audiovisual, fichero de juegos de simulación, ...</a:t>
            </a:r>
            <a:endParaRPr kumimoji="0" lang="es-ES" b="0" i="0" u="none" strike="noStrike" cap="none" normalizeH="0" baseline="0" dirty="0" smtClean="0">
              <a:ln>
                <a:noFill/>
              </a:ln>
              <a:solidFill>
                <a:schemeClr val="bg1"/>
              </a:solidFill>
              <a:effectLst/>
              <a:latin typeface="Cambria" pitchFamily="18" charset="0"/>
              <a:cs typeface="Arial" pitchFamily="34" charset="0"/>
            </a:endParaRPr>
          </a:p>
          <a:p>
            <a:pPr marL="914400" marR="0" lvl="2" indent="0" algn="just" defTabSz="914400" rtl="0" eaLnBrk="0" fontAlgn="base" latinLnBrk="0" hangingPunct="0">
              <a:lnSpc>
                <a:spcPct val="100000"/>
              </a:lnSpc>
              <a:spcBef>
                <a:spcPct val="0"/>
              </a:spcBef>
              <a:spcAft>
                <a:spcPct val="0"/>
              </a:spcAft>
              <a:buClrTx/>
              <a:buSzTx/>
              <a:buFontTx/>
              <a:buChar char="-"/>
              <a:tabLst>
                <a:tab pos="6985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Material de laboratorio</a:t>
            </a:r>
            <a:endParaRPr kumimoji="0" lang="es-ES" b="0" i="0" u="none" strike="noStrike" cap="none" normalizeH="0" baseline="0" dirty="0" smtClean="0">
              <a:ln>
                <a:noFill/>
              </a:ln>
              <a:solidFill>
                <a:schemeClr val="bg1"/>
              </a:solidFill>
              <a:effectLst/>
              <a:latin typeface="Cambria" pitchFamily="18" charset="0"/>
              <a:cs typeface="Arial" pitchFamily="34" charset="0"/>
            </a:endParaRPr>
          </a:p>
          <a:p>
            <a:pPr marL="914400" marR="0" lvl="2" indent="0" algn="just" defTabSz="914400" rtl="0" eaLnBrk="0" fontAlgn="base" latinLnBrk="0" hangingPunct="0">
              <a:lnSpc>
                <a:spcPct val="100000"/>
              </a:lnSpc>
              <a:spcBef>
                <a:spcPct val="0"/>
              </a:spcBef>
              <a:spcAft>
                <a:spcPct val="0"/>
              </a:spcAft>
              <a:buClrTx/>
              <a:buSzTx/>
              <a:buFontTx/>
              <a:buChar char="-"/>
              <a:tabLst>
                <a:tab pos="6985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Material de observación: terrarios, acuarios, germinador, incubadora, prismáticos, lupas, ...</a:t>
            </a:r>
            <a:endParaRPr kumimoji="0" lang="es-ES" b="0" i="0" u="none" strike="noStrike" cap="none" normalizeH="0" baseline="0" dirty="0" smtClean="0">
              <a:ln>
                <a:noFill/>
              </a:ln>
              <a:solidFill>
                <a:schemeClr val="bg1"/>
              </a:solidFill>
              <a:effectLst/>
              <a:latin typeface="Cambria"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AutoNum type="arabicPeriod"/>
              <a:tabLst>
                <a:tab pos="6985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Material audiovisual </a:t>
            </a:r>
            <a:endParaRPr kumimoji="0" lang="es-ES" b="0" i="0" u="none" strike="noStrike" cap="none" normalizeH="0" baseline="0" dirty="0" smtClean="0">
              <a:ln>
                <a:noFill/>
              </a:ln>
              <a:solidFill>
                <a:schemeClr val="bg1"/>
              </a:solidFill>
              <a:effectLst/>
              <a:latin typeface="Cambria"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AutoNum type="arabicPeriod"/>
              <a:tabLst>
                <a:tab pos="6985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Material informático</a:t>
            </a:r>
            <a:endParaRPr kumimoji="0" lang="es-ES" b="0" i="0" u="none" strike="noStrike" cap="none" normalizeH="0" baseline="0" dirty="0" smtClean="0">
              <a:ln>
                <a:noFill/>
              </a:ln>
              <a:solidFill>
                <a:schemeClr val="bg1"/>
              </a:solidFill>
              <a:effectLst/>
              <a:latin typeface="Cambria"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AutoNum type="arabicPeriod"/>
              <a:tabLst>
                <a:tab pos="6985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Recursos extraescolares (salidas fuera del aula, huerto escolar,...)</a:t>
            </a:r>
            <a:endParaRPr kumimoji="0" lang="es-ES" b="0" i="0" u="none" strike="noStrike" cap="none" normalizeH="0" baseline="0" dirty="0" smtClean="0">
              <a:ln>
                <a:noFill/>
              </a:ln>
              <a:solidFill>
                <a:schemeClr val="bg1"/>
              </a:solidFill>
              <a:effectLst/>
              <a:latin typeface="Cambria"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AutoNum type="arabicPeriod"/>
              <a:tabLst>
                <a:tab pos="6985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Recursos comunicativos (puestas en común, debates,...)</a:t>
            </a:r>
            <a:endParaRPr kumimoji="0" lang="es-ES" b="0" i="0" u="none" strike="noStrike" cap="none" normalizeH="0" baseline="0" dirty="0" smtClean="0">
              <a:ln>
                <a:noFill/>
              </a:ln>
              <a:solidFill>
                <a:schemeClr val="bg1"/>
              </a:solidFill>
              <a:effectLst/>
              <a:latin typeface="Cambria" pitchFamily="18"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0481">
                                            <p:txEl>
                                              <p:pRg st="3" end="3"/>
                                            </p:txEl>
                                          </p:spTgt>
                                        </p:tgtEl>
                                        <p:attrNameLst>
                                          <p:attrName>style.visibility</p:attrName>
                                        </p:attrNameLst>
                                      </p:cBhvr>
                                      <p:to>
                                        <p:strVal val="visible"/>
                                      </p:to>
                                    </p:set>
                                    <p:animEffect transition="in" filter="box(in)">
                                      <p:cBhvr>
                                        <p:cTn id="7" dur="500"/>
                                        <p:tgtEl>
                                          <p:spTgt spid="20481">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0481">
                                            <p:txEl>
                                              <p:pRg st="4" end="4"/>
                                            </p:txEl>
                                          </p:spTgt>
                                        </p:tgtEl>
                                        <p:attrNameLst>
                                          <p:attrName>style.visibility</p:attrName>
                                        </p:attrNameLst>
                                      </p:cBhvr>
                                      <p:to>
                                        <p:strVal val="visible"/>
                                      </p:to>
                                    </p:set>
                                    <p:animEffect transition="in" filter="box(in)">
                                      <p:cBhvr>
                                        <p:cTn id="12" dur="500"/>
                                        <p:tgtEl>
                                          <p:spTgt spid="20481">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0481">
                                            <p:txEl>
                                              <p:pRg st="5" end="5"/>
                                            </p:txEl>
                                          </p:spTgt>
                                        </p:tgtEl>
                                        <p:attrNameLst>
                                          <p:attrName>style.visibility</p:attrName>
                                        </p:attrNameLst>
                                      </p:cBhvr>
                                      <p:to>
                                        <p:strVal val="visible"/>
                                      </p:to>
                                    </p:set>
                                    <p:animEffect transition="in" filter="box(in)">
                                      <p:cBhvr>
                                        <p:cTn id="17" dur="500"/>
                                        <p:tgtEl>
                                          <p:spTgt spid="20481">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0481">
                                            <p:txEl>
                                              <p:pRg st="6" end="6"/>
                                            </p:txEl>
                                          </p:spTgt>
                                        </p:tgtEl>
                                        <p:attrNameLst>
                                          <p:attrName>style.visibility</p:attrName>
                                        </p:attrNameLst>
                                      </p:cBhvr>
                                      <p:to>
                                        <p:strVal val="visible"/>
                                      </p:to>
                                    </p:set>
                                    <p:animEffect transition="in" filter="box(in)">
                                      <p:cBhvr>
                                        <p:cTn id="22" dur="500"/>
                                        <p:tgtEl>
                                          <p:spTgt spid="20481">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20481">
                                            <p:txEl>
                                              <p:pRg st="7" end="7"/>
                                            </p:txEl>
                                          </p:spTgt>
                                        </p:tgtEl>
                                        <p:attrNameLst>
                                          <p:attrName>style.visibility</p:attrName>
                                        </p:attrNameLst>
                                      </p:cBhvr>
                                      <p:to>
                                        <p:strVal val="visible"/>
                                      </p:to>
                                    </p:set>
                                    <p:animEffect transition="in" filter="box(in)">
                                      <p:cBhvr>
                                        <p:cTn id="27" dur="500"/>
                                        <p:tgtEl>
                                          <p:spTgt spid="20481">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20481">
                                            <p:txEl>
                                              <p:pRg st="8" end="8"/>
                                            </p:txEl>
                                          </p:spTgt>
                                        </p:tgtEl>
                                        <p:attrNameLst>
                                          <p:attrName>style.visibility</p:attrName>
                                        </p:attrNameLst>
                                      </p:cBhvr>
                                      <p:to>
                                        <p:strVal val="visible"/>
                                      </p:to>
                                    </p:set>
                                    <p:animEffect transition="in" filter="box(in)">
                                      <p:cBhvr>
                                        <p:cTn id="32" dur="500"/>
                                        <p:tgtEl>
                                          <p:spTgt spid="20481">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20481">
                                            <p:txEl>
                                              <p:pRg st="9" end="9"/>
                                            </p:txEl>
                                          </p:spTgt>
                                        </p:tgtEl>
                                        <p:attrNameLst>
                                          <p:attrName>style.visibility</p:attrName>
                                        </p:attrNameLst>
                                      </p:cBhvr>
                                      <p:to>
                                        <p:strVal val="visible"/>
                                      </p:to>
                                    </p:set>
                                    <p:animEffect transition="in" filter="box(in)">
                                      <p:cBhvr>
                                        <p:cTn id="37" dur="500"/>
                                        <p:tgtEl>
                                          <p:spTgt spid="20481">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20481">
                                            <p:txEl>
                                              <p:pRg st="10" end="10"/>
                                            </p:txEl>
                                          </p:spTgt>
                                        </p:tgtEl>
                                        <p:attrNameLst>
                                          <p:attrName>style.visibility</p:attrName>
                                        </p:attrNameLst>
                                      </p:cBhvr>
                                      <p:to>
                                        <p:strVal val="visible"/>
                                      </p:to>
                                    </p:set>
                                    <p:animEffect transition="in" filter="box(in)">
                                      <p:cBhvr>
                                        <p:cTn id="42" dur="500"/>
                                        <p:tgtEl>
                                          <p:spTgt spid="20481">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20481">
                                            <p:txEl>
                                              <p:pRg st="11" end="11"/>
                                            </p:txEl>
                                          </p:spTgt>
                                        </p:tgtEl>
                                        <p:attrNameLst>
                                          <p:attrName>style.visibility</p:attrName>
                                        </p:attrNameLst>
                                      </p:cBhvr>
                                      <p:to>
                                        <p:strVal val="visible"/>
                                      </p:to>
                                    </p:set>
                                    <p:animEffect transition="in" filter="box(in)">
                                      <p:cBhvr>
                                        <p:cTn id="47" dur="500"/>
                                        <p:tgtEl>
                                          <p:spTgt spid="20481">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20481">
                                            <p:txEl>
                                              <p:pRg st="12" end="12"/>
                                            </p:txEl>
                                          </p:spTgt>
                                        </p:tgtEl>
                                        <p:attrNameLst>
                                          <p:attrName>style.visibility</p:attrName>
                                        </p:attrNameLst>
                                      </p:cBhvr>
                                      <p:to>
                                        <p:strVal val="visible"/>
                                      </p:to>
                                    </p:set>
                                    <p:animEffect transition="in" filter="box(in)">
                                      <p:cBhvr>
                                        <p:cTn id="52" dur="500"/>
                                        <p:tgtEl>
                                          <p:spTgt spid="20481">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20481">
                                            <p:txEl>
                                              <p:pRg st="13" end="13"/>
                                            </p:txEl>
                                          </p:spTgt>
                                        </p:tgtEl>
                                        <p:attrNameLst>
                                          <p:attrName>style.visibility</p:attrName>
                                        </p:attrNameLst>
                                      </p:cBhvr>
                                      <p:to>
                                        <p:strVal val="visible"/>
                                      </p:to>
                                    </p:set>
                                    <p:animEffect transition="in" filter="box(in)">
                                      <p:cBhvr>
                                        <p:cTn id="57" dur="500"/>
                                        <p:tgtEl>
                                          <p:spTgt spid="20481">
                                            <p:txEl>
                                              <p:pRg st="13" end="1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20481">
                                            <p:txEl>
                                              <p:pRg st="14" end="14"/>
                                            </p:txEl>
                                          </p:spTgt>
                                        </p:tgtEl>
                                        <p:attrNameLst>
                                          <p:attrName>style.visibility</p:attrName>
                                        </p:attrNameLst>
                                      </p:cBhvr>
                                      <p:to>
                                        <p:strVal val="visible"/>
                                      </p:to>
                                    </p:set>
                                    <p:animEffect transition="in" filter="box(in)">
                                      <p:cBhvr>
                                        <p:cTn id="62" dur="500"/>
                                        <p:tgtEl>
                                          <p:spTgt spid="20481">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683568" y="357619"/>
            <a:ext cx="8064896"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685800" algn="l"/>
              </a:tabLst>
            </a:pPr>
            <a:r>
              <a:rPr kumimoji="0" lang="es-ES" sz="2400" b="0" i="1"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Criterios en la selección de recursos</a:t>
            </a:r>
            <a:endParaRPr lang="es-ES" sz="2400" dirty="0" smtClean="0">
              <a:solidFill>
                <a:schemeClr val="bg1"/>
              </a:solidFill>
              <a:latin typeface="Cambria" pitchFamily="18" charset="0"/>
              <a:ea typeface="Times New Roman" pitchFamily="18" charset="0"/>
              <a:cs typeface="Arial" pitchFamily="34" charset="0"/>
            </a:endParaRPr>
          </a:p>
          <a:p>
            <a:pPr marL="457200" marR="0" lvl="1" indent="0" algn="just" defTabSz="914400" rtl="0" eaLnBrk="1" fontAlgn="base" latinLnBrk="0" hangingPunct="1">
              <a:lnSpc>
                <a:spcPct val="100000"/>
              </a:lnSpc>
              <a:spcBef>
                <a:spcPct val="0"/>
              </a:spcBef>
              <a:spcAft>
                <a:spcPct val="0"/>
              </a:spcAft>
              <a:buClrTx/>
              <a:buSzTx/>
              <a:tabLst>
                <a:tab pos="6858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(para que  sean válidos según lo que se pretende)</a:t>
            </a:r>
            <a:endParaRPr kumimoji="0" lang="es-ES" b="0" i="0" u="none" strike="noStrike" cap="none" normalizeH="0" baseline="0" dirty="0" smtClean="0">
              <a:ln>
                <a:noFill/>
              </a:ln>
              <a:solidFill>
                <a:schemeClr val="bg1"/>
              </a:solidFill>
              <a:effectLst/>
              <a:latin typeface="Cambria" pitchFamily="18" charset="0"/>
              <a:cs typeface="Arial" pitchFamily="34" charset="0"/>
            </a:endParaRPr>
          </a:p>
          <a:p>
            <a:pPr marL="0" marR="0" lvl="0" indent="114300" algn="just" defTabSz="914400" rtl="0" eaLnBrk="0" fontAlgn="base" latinLnBrk="0" hangingPunct="0">
              <a:lnSpc>
                <a:spcPct val="100000"/>
              </a:lnSpc>
              <a:spcBef>
                <a:spcPct val="0"/>
              </a:spcBef>
              <a:spcAft>
                <a:spcPct val="0"/>
              </a:spcAft>
              <a:buClrTx/>
              <a:buSzTx/>
              <a:buFontTx/>
              <a:buChar char="•"/>
              <a:tabLst>
                <a:tab pos="685800" algn="l"/>
              </a:tabLst>
            </a:pPr>
            <a:endPar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endParaRPr>
          </a:p>
          <a:p>
            <a:pPr marL="0" marR="0" lvl="0" indent="114300" algn="just" defTabSz="914400" rtl="0" eaLnBrk="0" fontAlgn="base" latinLnBrk="0" hangingPunct="0">
              <a:lnSpc>
                <a:spcPct val="100000"/>
              </a:lnSpc>
              <a:spcBef>
                <a:spcPct val="0"/>
              </a:spcBef>
              <a:spcAft>
                <a:spcPct val="0"/>
              </a:spcAft>
              <a:buClrTx/>
              <a:buSzTx/>
              <a:buFontTx/>
              <a:buChar char="•"/>
              <a:tabLst>
                <a:tab pos="6858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Adecuados al objetivo que se pretende alcanzar</a:t>
            </a:r>
          </a:p>
          <a:p>
            <a:pPr marL="0" marR="0" lvl="0" indent="114300" algn="just" defTabSz="914400" rtl="0" eaLnBrk="0" fontAlgn="base" latinLnBrk="0" hangingPunct="0">
              <a:lnSpc>
                <a:spcPct val="100000"/>
              </a:lnSpc>
              <a:spcBef>
                <a:spcPct val="0"/>
              </a:spcBef>
              <a:spcAft>
                <a:spcPct val="0"/>
              </a:spcAft>
              <a:buClrTx/>
              <a:buSzTx/>
              <a:buFontTx/>
              <a:buChar char="•"/>
              <a:tabLst>
                <a:tab pos="685800" algn="l"/>
              </a:tabLst>
            </a:pPr>
            <a:endParaRPr kumimoji="0" lang="es-ES" b="0" i="0" u="none" strike="noStrike" cap="none" normalizeH="0" baseline="0" dirty="0" smtClean="0">
              <a:ln>
                <a:noFill/>
              </a:ln>
              <a:solidFill>
                <a:schemeClr val="bg1"/>
              </a:solidFill>
              <a:effectLst/>
              <a:latin typeface="Cambria" pitchFamily="18" charset="0"/>
              <a:cs typeface="Arial" pitchFamily="34" charset="0"/>
            </a:endParaRPr>
          </a:p>
          <a:p>
            <a:pPr marL="0" marR="0" lvl="0" indent="114300" algn="just" defTabSz="914400" rtl="0" eaLnBrk="0" fontAlgn="base" latinLnBrk="0" hangingPunct="0">
              <a:lnSpc>
                <a:spcPct val="100000"/>
              </a:lnSpc>
              <a:spcBef>
                <a:spcPct val="0"/>
              </a:spcBef>
              <a:spcAft>
                <a:spcPct val="0"/>
              </a:spcAft>
              <a:buClrTx/>
              <a:buSzTx/>
              <a:buFontTx/>
              <a:buChar char="•"/>
              <a:tabLst>
                <a:tab pos="6858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Adecuados al nivel de maduración de los alumnos</a:t>
            </a:r>
            <a:endParaRPr kumimoji="0" lang="es-ES" b="0" i="0" u="none" strike="noStrike" cap="none" normalizeH="0" baseline="0" dirty="0" smtClean="0">
              <a:ln>
                <a:noFill/>
              </a:ln>
              <a:solidFill>
                <a:schemeClr val="bg1"/>
              </a:solidFill>
              <a:effectLst/>
              <a:latin typeface="Cambria" pitchFamily="18" charset="0"/>
              <a:cs typeface="Arial" pitchFamily="34" charset="0"/>
            </a:endParaRPr>
          </a:p>
          <a:p>
            <a:pPr marL="0" marR="0" lvl="0" indent="114300" algn="just" defTabSz="914400" rtl="0" eaLnBrk="0" fontAlgn="base" latinLnBrk="0" hangingPunct="0">
              <a:lnSpc>
                <a:spcPct val="100000"/>
              </a:lnSpc>
              <a:spcBef>
                <a:spcPct val="0"/>
              </a:spcBef>
              <a:spcAft>
                <a:spcPct val="0"/>
              </a:spcAft>
              <a:buClrTx/>
              <a:buSzTx/>
              <a:buFontTx/>
              <a:buChar char="•"/>
              <a:tabLst>
                <a:tab pos="685800" algn="l"/>
              </a:tabLst>
            </a:pPr>
            <a:endPar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endParaRPr>
          </a:p>
          <a:p>
            <a:pPr marL="0" marR="0" lvl="0" indent="114300" algn="just" defTabSz="914400" rtl="0" eaLnBrk="0" fontAlgn="base" latinLnBrk="0" hangingPunct="0">
              <a:lnSpc>
                <a:spcPct val="100000"/>
              </a:lnSpc>
              <a:spcBef>
                <a:spcPct val="0"/>
              </a:spcBef>
              <a:spcAft>
                <a:spcPct val="0"/>
              </a:spcAft>
              <a:buClrTx/>
              <a:buSzTx/>
              <a:buFontTx/>
              <a:buChar char="•"/>
              <a:tabLst>
                <a:tab pos="6858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Accesibilidad al profesor y a los alumnos (</a:t>
            </a:r>
            <a:r>
              <a:rPr kumimoji="0" lang="es-ES" b="0" i="0" u="none" strike="noStrike" cap="none" normalizeH="0" baseline="0" dirty="0" err="1" smtClean="0">
                <a:ln>
                  <a:noFill/>
                </a:ln>
                <a:solidFill>
                  <a:schemeClr val="bg1"/>
                </a:solidFill>
                <a:effectLst/>
                <a:latin typeface="Cambria" pitchFamily="18" charset="0"/>
                <a:ea typeface="Times New Roman" pitchFamily="18" charset="0"/>
                <a:cs typeface="Arial" pitchFamily="34" charset="0"/>
              </a:rPr>
              <a:t>Ej</a:t>
            </a: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 una salida a los alrededores del centro escolar es más accesible que a lugares más lejanos)</a:t>
            </a:r>
            <a:endParaRPr kumimoji="0" lang="es-ES" b="0" i="0" u="none" strike="noStrike" cap="none" normalizeH="0" baseline="0" dirty="0" smtClean="0">
              <a:ln>
                <a:noFill/>
              </a:ln>
              <a:solidFill>
                <a:schemeClr val="bg1"/>
              </a:solidFill>
              <a:effectLst/>
              <a:latin typeface="Cambria" pitchFamily="18" charset="0"/>
              <a:cs typeface="Arial" pitchFamily="34" charset="0"/>
            </a:endParaRPr>
          </a:p>
          <a:p>
            <a:pPr marL="0" marR="0" lvl="0" indent="114300" algn="just" defTabSz="914400" rtl="0" eaLnBrk="0" fontAlgn="base" latinLnBrk="0" hangingPunct="0">
              <a:lnSpc>
                <a:spcPct val="100000"/>
              </a:lnSpc>
              <a:spcBef>
                <a:spcPct val="0"/>
              </a:spcBef>
              <a:spcAft>
                <a:spcPct val="0"/>
              </a:spcAft>
              <a:buClrTx/>
              <a:buSzTx/>
              <a:buFontTx/>
              <a:buChar char="•"/>
              <a:tabLst>
                <a:tab pos="685800" algn="l"/>
              </a:tabLst>
            </a:pPr>
            <a:endPar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endParaRPr>
          </a:p>
          <a:p>
            <a:pPr marL="0" marR="0" lvl="0" indent="114300" algn="just" defTabSz="914400" rtl="0" eaLnBrk="0" fontAlgn="base" latinLnBrk="0" hangingPunct="0">
              <a:lnSpc>
                <a:spcPct val="100000"/>
              </a:lnSpc>
              <a:spcBef>
                <a:spcPct val="0"/>
              </a:spcBef>
              <a:spcAft>
                <a:spcPct val="0"/>
              </a:spcAft>
              <a:buClrTx/>
              <a:buSzTx/>
              <a:buFontTx/>
              <a:buChar char="•"/>
              <a:tabLst>
                <a:tab pos="6858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Que tengan un cierto nivel de calidad (</a:t>
            </a:r>
            <a:r>
              <a:rPr kumimoji="0" lang="es-ES" b="0" i="0" u="none" strike="noStrike" cap="none" normalizeH="0" baseline="0" dirty="0" err="1" smtClean="0">
                <a:ln>
                  <a:noFill/>
                </a:ln>
                <a:solidFill>
                  <a:schemeClr val="bg1"/>
                </a:solidFill>
                <a:effectLst/>
                <a:latin typeface="Cambria" pitchFamily="18" charset="0"/>
                <a:ea typeface="Times New Roman" pitchFamily="18" charset="0"/>
                <a:cs typeface="Arial" pitchFamily="34" charset="0"/>
              </a:rPr>
              <a:t>Ej</a:t>
            </a: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 un material audiovisual que se oiga y se vea con claridad, un material de medida que tenga unos márgenes controlados de error,...).</a:t>
            </a:r>
            <a:endParaRPr kumimoji="0" lang="es-ES" b="0" i="0" u="none" strike="noStrike" cap="none" normalizeH="0" baseline="0" dirty="0" smtClean="0">
              <a:ln>
                <a:noFill/>
              </a:ln>
              <a:solidFill>
                <a:schemeClr val="bg1"/>
              </a:solidFill>
              <a:effectLst/>
              <a:latin typeface="Cambria" pitchFamily="18" charset="0"/>
              <a:cs typeface="Arial" pitchFamily="34" charset="0"/>
            </a:endParaRPr>
          </a:p>
          <a:p>
            <a:pPr marL="0" marR="0" lvl="0" indent="114300" algn="just" defTabSz="914400" rtl="0" eaLnBrk="0" fontAlgn="base" latinLnBrk="0" hangingPunct="0">
              <a:lnSpc>
                <a:spcPct val="100000"/>
              </a:lnSpc>
              <a:spcBef>
                <a:spcPct val="0"/>
              </a:spcBef>
              <a:spcAft>
                <a:spcPct val="0"/>
              </a:spcAft>
              <a:buClrTx/>
              <a:buSzTx/>
              <a:buFontTx/>
              <a:buChar char="•"/>
              <a:tabLst>
                <a:tab pos="685800" algn="l"/>
              </a:tabLst>
            </a:pPr>
            <a:endPar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endParaRPr>
          </a:p>
          <a:p>
            <a:pPr marL="0" marR="0" lvl="0" indent="114300" algn="just" defTabSz="914400" rtl="0" eaLnBrk="0" fontAlgn="base" latinLnBrk="0" hangingPunct="0">
              <a:lnSpc>
                <a:spcPct val="100000"/>
              </a:lnSpc>
              <a:spcBef>
                <a:spcPct val="0"/>
              </a:spcBef>
              <a:spcAft>
                <a:spcPct val="0"/>
              </a:spcAft>
              <a:buClrTx/>
              <a:buSzTx/>
              <a:buFontTx/>
              <a:buChar char="•"/>
              <a:tabLst>
                <a:tab pos="6858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Que su coste esté en proporción con su rendimiento para el aprendizaje de los alumnos.</a:t>
            </a:r>
            <a:endParaRPr kumimoji="0" lang="es-ES" b="0" i="0" u="none" strike="noStrike" cap="none" normalizeH="0" baseline="0" dirty="0" smtClean="0">
              <a:ln>
                <a:noFill/>
              </a:ln>
              <a:solidFill>
                <a:schemeClr val="bg1"/>
              </a:solidFill>
              <a:effectLst/>
              <a:latin typeface="Cambria" pitchFamily="18" charset="0"/>
              <a:cs typeface="Arial" pitchFamily="34" charset="0"/>
            </a:endParaRPr>
          </a:p>
          <a:p>
            <a:pPr marL="0" marR="0" lvl="0" indent="114300" algn="just" defTabSz="914400" rtl="0" eaLnBrk="0" fontAlgn="base" latinLnBrk="0" hangingPunct="0">
              <a:lnSpc>
                <a:spcPct val="100000"/>
              </a:lnSpc>
              <a:spcBef>
                <a:spcPct val="0"/>
              </a:spcBef>
              <a:spcAft>
                <a:spcPct val="0"/>
              </a:spcAft>
              <a:buClrTx/>
              <a:buSzTx/>
              <a:buFontTx/>
              <a:buChar char="•"/>
              <a:tabLst>
                <a:tab pos="685800" algn="l"/>
              </a:tabLst>
            </a:pPr>
            <a:endPar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endParaRPr>
          </a:p>
          <a:p>
            <a:pPr marL="0" marR="0" lvl="0" indent="114300" algn="just" defTabSz="914400" rtl="0" eaLnBrk="0" fontAlgn="base" latinLnBrk="0" hangingPunct="0">
              <a:lnSpc>
                <a:spcPct val="100000"/>
              </a:lnSpc>
              <a:spcBef>
                <a:spcPct val="0"/>
              </a:spcBef>
              <a:spcAft>
                <a:spcPct val="0"/>
              </a:spcAft>
              <a:buClrTx/>
              <a:buSzTx/>
              <a:buFontTx/>
              <a:buChar char="•"/>
              <a:tabLst>
                <a:tab pos="6858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Que permita la participación activa del alumno, favoreciendo la construcción de su aprendizaje.</a:t>
            </a:r>
            <a:endParaRPr kumimoji="0" lang="es-ES" b="0" i="0" u="none" strike="noStrike" cap="none" normalizeH="0" baseline="0" dirty="0" smtClean="0">
              <a:ln>
                <a:noFill/>
              </a:ln>
              <a:solidFill>
                <a:schemeClr val="bg1"/>
              </a:solidFill>
              <a:effectLst/>
              <a:latin typeface="Cambria" pitchFamily="18"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1505">
                                            <p:txEl>
                                              <p:pRg st="0" end="0"/>
                                            </p:txEl>
                                          </p:spTgt>
                                        </p:tgtEl>
                                        <p:attrNameLst>
                                          <p:attrName>style.visibility</p:attrName>
                                        </p:attrNameLst>
                                      </p:cBhvr>
                                      <p:to>
                                        <p:strVal val="visible"/>
                                      </p:to>
                                    </p:set>
                                    <p:animEffect transition="in" filter="box(in)">
                                      <p:cBhvr>
                                        <p:cTn id="7" dur="500"/>
                                        <p:tgtEl>
                                          <p:spTgt spid="2150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1505">
                                            <p:txEl>
                                              <p:pRg st="1" end="1"/>
                                            </p:txEl>
                                          </p:spTgt>
                                        </p:tgtEl>
                                        <p:attrNameLst>
                                          <p:attrName>style.visibility</p:attrName>
                                        </p:attrNameLst>
                                      </p:cBhvr>
                                      <p:to>
                                        <p:strVal val="visible"/>
                                      </p:to>
                                    </p:set>
                                    <p:animEffect transition="in" filter="box(in)">
                                      <p:cBhvr>
                                        <p:cTn id="10" dur="500"/>
                                        <p:tgtEl>
                                          <p:spTgt spid="2150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21505">
                                            <p:txEl>
                                              <p:pRg st="3" end="3"/>
                                            </p:txEl>
                                          </p:spTgt>
                                        </p:tgtEl>
                                        <p:attrNameLst>
                                          <p:attrName>style.visibility</p:attrName>
                                        </p:attrNameLst>
                                      </p:cBhvr>
                                      <p:to>
                                        <p:strVal val="visible"/>
                                      </p:to>
                                    </p:set>
                                    <p:animEffect transition="in" filter="box(in)">
                                      <p:cBhvr>
                                        <p:cTn id="15" dur="500"/>
                                        <p:tgtEl>
                                          <p:spTgt spid="21505">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nodeType="clickEffect">
                                  <p:stCondLst>
                                    <p:cond delay="0"/>
                                  </p:stCondLst>
                                  <p:childTnLst>
                                    <p:set>
                                      <p:cBhvr>
                                        <p:cTn id="19" dur="1" fill="hold">
                                          <p:stCondLst>
                                            <p:cond delay="0"/>
                                          </p:stCondLst>
                                        </p:cTn>
                                        <p:tgtEl>
                                          <p:spTgt spid="21505">
                                            <p:txEl>
                                              <p:pRg st="5" end="5"/>
                                            </p:txEl>
                                          </p:spTgt>
                                        </p:tgtEl>
                                        <p:attrNameLst>
                                          <p:attrName>style.visibility</p:attrName>
                                        </p:attrNameLst>
                                      </p:cBhvr>
                                      <p:to>
                                        <p:strVal val="visible"/>
                                      </p:to>
                                    </p:set>
                                    <p:animEffect transition="in" filter="box(in)">
                                      <p:cBhvr>
                                        <p:cTn id="20" dur="500"/>
                                        <p:tgtEl>
                                          <p:spTgt spid="21505">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nodeType="clickEffect">
                                  <p:stCondLst>
                                    <p:cond delay="0"/>
                                  </p:stCondLst>
                                  <p:childTnLst>
                                    <p:set>
                                      <p:cBhvr>
                                        <p:cTn id="24" dur="1" fill="hold">
                                          <p:stCondLst>
                                            <p:cond delay="0"/>
                                          </p:stCondLst>
                                        </p:cTn>
                                        <p:tgtEl>
                                          <p:spTgt spid="21505">
                                            <p:txEl>
                                              <p:pRg st="7" end="7"/>
                                            </p:txEl>
                                          </p:spTgt>
                                        </p:tgtEl>
                                        <p:attrNameLst>
                                          <p:attrName>style.visibility</p:attrName>
                                        </p:attrNameLst>
                                      </p:cBhvr>
                                      <p:to>
                                        <p:strVal val="visible"/>
                                      </p:to>
                                    </p:set>
                                    <p:animEffect transition="in" filter="box(in)">
                                      <p:cBhvr>
                                        <p:cTn id="25" dur="500"/>
                                        <p:tgtEl>
                                          <p:spTgt spid="21505">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nodeType="clickEffect">
                                  <p:stCondLst>
                                    <p:cond delay="0"/>
                                  </p:stCondLst>
                                  <p:childTnLst>
                                    <p:set>
                                      <p:cBhvr>
                                        <p:cTn id="29" dur="1" fill="hold">
                                          <p:stCondLst>
                                            <p:cond delay="0"/>
                                          </p:stCondLst>
                                        </p:cTn>
                                        <p:tgtEl>
                                          <p:spTgt spid="21505">
                                            <p:txEl>
                                              <p:pRg st="9" end="9"/>
                                            </p:txEl>
                                          </p:spTgt>
                                        </p:tgtEl>
                                        <p:attrNameLst>
                                          <p:attrName>style.visibility</p:attrName>
                                        </p:attrNameLst>
                                      </p:cBhvr>
                                      <p:to>
                                        <p:strVal val="visible"/>
                                      </p:to>
                                    </p:set>
                                    <p:animEffect transition="in" filter="box(in)">
                                      <p:cBhvr>
                                        <p:cTn id="30" dur="500"/>
                                        <p:tgtEl>
                                          <p:spTgt spid="21505">
                                            <p:txEl>
                                              <p:pRg st="9" end="9"/>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 presetClass="entr" presetSubtype="16" fill="hold" nodeType="clickEffect">
                                  <p:stCondLst>
                                    <p:cond delay="0"/>
                                  </p:stCondLst>
                                  <p:childTnLst>
                                    <p:set>
                                      <p:cBhvr>
                                        <p:cTn id="34" dur="1" fill="hold">
                                          <p:stCondLst>
                                            <p:cond delay="0"/>
                                          </p:stCondLst>
                                        </p:cTn>
                                        <p:tgtEl>
                                          <p:spTgt spid="21505">
                                            <p:txEl>
                                              <p:pRg st="11" end="11"/>
                                            </p:txEl>
                                          </p:spTgt>
                                        </p:tgtEl>
                                        <p:attrNameLst>
                                          <p:attrName>style.visibility</p:attrName>
                                        </p:attrNameLst>
                                      </p:cBhvr>
                                      <p:to>
                                        <p:strVal val="visible"/>
                                      </p:to>
                                    </p:set>
                                    <p:animEffect transition="in" filter="box(in)">
                                      <p:cBhvr>
                                        <p:cTn id="35" dur="500"/>
                                        <p:tgtEl>
                                          <p:spTgt spid="21505">
                                            <p:txEl>
                                              <p:pRg st="11" end="1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nodeType="clickEffect">
                                  <p:stCondLst>
                                    <p:cond delay="0"/>
                                  </p:stCondLst>
                                  <p:childTnLst>
                                    <p:set>
                                      <p:cBhvr>
                                        <p:cTn id="39" dur="1" fill="hold">
                                          <p:stCondLst>
                                            <p:cond delay="0"/>
                                          </p:stCondLst>
                                        </p:cTn>
                                        <p:tgtEl>
                                          <p:spTgt spid="21505">
                                            <p:txEl>
                                              <p:pRg st="13" end="13"/>
                                            </p:txEl>
                                          </p:spTgt>
                                        </p:tgtEl>
                                        <p:attrNameLst>
                                          <p:attrName>style.visibility</p:attrName>
                                        </p:attrNameLst>
                                      </p:cBhvr>
                                      <p:to>
                                        <p:strVal val="visible"/>
                                      </p:to>
                                    </p:set>
                                    <p:animEffect transition="in" filter="box(in)">
                                      <p:cBhvr>
                                        <p:cTn id="40" dur="500"/>
                                        <p:tgtEl>
                                          <p:spTgt spid="2150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360040" y="677007"/>
            <a:ext cx="8244408"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54000" algn="l"/>
              </a:tabLst>
            </a:pPr>
            <a:r>
              <a:rPr kumimoji="0" lang="es-ES" b="0" i="1"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TAMBIEN EXISTEN :</a:t>
            </a:r>
          </a:p>
          <a:p>
            <a:pPr marL="0" marR="0" lvl="0" indent="0" algn="just" defTabSz="914400" rtl="0" eaLnBrk="1" fontAlgn="base" latinLnBrk="0" hangingPunct="1">
              <a:lnSpc>
                <a:spcPct val="100000"/>
              </a:lnSpc>
              <a:spcBef>
                <a:spcPct val="0"/>
              </a:spcBef>
              <a:spcAft>
                <a:spcPct val="0"/>
              </a:spcAft>
              <a:buClrTx/>
              <a:buSzTx/>
              <a:tabLst>
                <a:tab pos="254000" algn="l"/>
              </a:tabLst>
            </a:pPr>
            <a:endParaRPr kumimoji="0" lang="es-ES" b="0" i="1" u="none" strike="noStrike" cap="none" normalizeH="0" dirty="0" smtClean="0">
              <a:ln>
                <a:noFill/>
              </a:ln>
              <a:solidFill>
                <a:schemeClr val="bg1"/>
              </a:solidFill>
              <a:effectLst/>
              <a:latin typeface="Cambria" pitchFamily="18"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254000" algn="l"/>
              </a:tabLst>
            </a:pPr>
            <a:r>
              <a:rPr kumimoji="0" lang="es-ES" b="0" i="1" u="none" strike="noStrike" cap="none" normalizeH="0" dirty="0" smtClean="0">
                <a:ln>
                  <a:noFill/>
                </a:ln>
                <a:solidFill>
                  <a:schemeClr val="bg1"/>
                </a:solidFill>
                <a:effectLst/>
                <a:latin typeface="Cambria" pitchFamily="18" charset="0"/>
                <a:ea typeface="Times New Roman" pitchFamily="18" charset="0"/>
                <a:cs typeface="Arial" pitchFamily="34" charset="0"/>
              </a:rPr>
              <a:t> </a:t>
            </a:r>
            <a:r>
              <a:rPr kumimoji="0" lang="es-ES" b="0" i="1"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Los </a:t>
            </a:r>
            <a:r>
              <a:rPr kumimoji="0" lang="es-ES" b="0" i="1"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juegos de </a:t>
            </a:r>
            <a:r>
              <a:rPr kumimoji="0" lang="es-ES" b="0" i="1"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simulación</a:t>
            </a:r>
            <a:r>
              <a:rPr lang="es-ES" dirty="0" smtClean="0">
                <a:solidFill>
                  <a:schemeClr val="bg1"/>
                </a:solidFill>
                <a:latin typeface="Cambria" pitchFamily="18" charset="0"/>
                <a:ea typeface="Times New Roman" pitchFamily="18" charset="0"/>
                <a:cs typeface="Arial" pitchFamily="34" charset="0"/>
              </a:rPr>
              <a:t>.</a:t>
            </a:r>
            <a:endPar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2540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	Surgen </a:t>
            </a: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de la necesidad de tratar en el aula temas complejos, en los que la mera exposición o el aprendizaje por descubrimiento son insuficientes para que sean asimilados por los alumnos. </a:t>
            </a:r>
          </a:p>
          <a:p>
            <a:pPr marL="0" marR="0" lvl="0" indent="0" algn="just" defTabSz="914400" rtl="0" eaLnBrk="1" fontAlgn="base" latinLnBrk="0" hangingPunct="1">
              <a:lnSpc>
                <a:spcPct val="100000"/>
              </a:lnSpc>
              <a:spcBef>
                <a:spcPct val="0"/>
              </a:spcBef>
              <a:spcAft>
                <a:spcPct val="0"/>
              </a:spcAft>
              <a:buClrTx/>
              <a:buSzTx/>
              <a:tabLst>
                <a:tab pos="2540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	Consiste </a:t>
            </a: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en reproducir una situación real, simplificándola y estudiando los distintos factores que intervienen en ella y cómo le afectan, analizando sus consecuencias así como las interrelaciones y su dinámica. </a:t>
            </a:r>
            <a:endPar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540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	Existen </a:t>
            </a: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diferentes </a:t>
            </a:r>
            <a:r>
              <a:rPr kumimoji="0" lang="es-ES" b="0" i="1"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tipos de juegos de simulación</a:t>
            </a: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 Los más interesantes son aquellos en los que los alumnos elaboran las reglas de juego para facilitar encontrar las analogías y semejanzas con la realidad. </a:t>
            </a:r>
            <a:endPar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54000" algn="l"/>
              </a:tabLst>
            </a:pP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		Ejemplos</a:t>
            </a: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 </a:t>
            </a:r>
            <a:r>
              <a:rPr kumimoji="0" lang="es-ES" b="0" i="1"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juegos de ordenador, juegos de mesa, juegos de rol</a:t>
            </a:r>
            <a:r>
              <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tab pos="254000" algn="l"/>
              </a:tabLst>
            </a:pPr>
            <a:endParaRPr kumimoji="0" lang="es-ES" b="0" i="0" u="none" strike="noStrike" cap="none" normalizeH="0" baseline="0" dirty="0" smtClean="0">
              <a:ln>
                <a:noFill/>
              </a:ln>
              <a:solidFill>
                <a:schemeClr val="bg1"/>
              </a:solidFill>
              <a:effectLst/>
              <a:latin typeface="Cambria" pitchFamily="18" charset="0"/>
              <a:ea typeface="Times New Roman" pitchFamily="18" charset="0"/>
              <a:cs typeface="Arial" pitchFamily="34" charset="0"/>
            </a:endParaRPr>
          </a:p>
          <a:p>
            <a:pPr lvl="0" fontAlgn="base">
              <a:spcBef>
                <a:spcPct val="0"/>
              </a:spcBef>
              <a:spcAft>
                <a:spcPct val="0"/>
              </a:spcAft>
              <a:buFont typeface="Arial" charset="0"/>
              <a:buChar char="•"/>
              <a:tabLst>
                <a:tab pos="317500" algn="l"/>
              </a:tabLst>
            </a:pPr>
            <a:r>
              <a:rPr lang="es-ES" i="1" dirty="0" smtClean="0">
                <a:solidFill>
                  <a:schemeClr val="bg1"/>
                </a:solidFill>
                <a:latin typeface="Cambria" pitchFamily="18" charset="0"/>
                <a:ea typeface="Times New Roman" pitchFamily="18" charset="0"/>
                <a:cs typeface="Arial" pitchFamily="34" charset="0"/>
              </a:rPr>
              <a:t>Recursos </a:t>
            </a:r>
            <a:r>
              <a:rPr lang="es-ES" i="1" dirty="0" smtClean="0">
                <a:solidFill>
                  <a:schemeClr val="bg1"/>
                </a:solidFill>
                <a:latin typeface="Cambria" pitchFamily="18" charset="0"/>
                <a:ea typeface="Times New Roman" pitchFamily="18" charset="0"/>
                <a:cs typeface="Arial" pitchFamily="34" charset="0"/>
              </a:rPr>
              <a:t>extraescolares (salidas fuera del aula, </a:t>
            </a:r>
            <a:r>
              <a:rPr lang="es-ES_tradnl" i="1" dirty="0" smtClean="0">
                <a:solidFill>
                  <a:schemeClr val="bg1"/>
                </a:solidFill>
                <a:latin typeface="Cambria" pitchFamily="18" charset="0"/>
                <a:ea typeface="Times New Roman" pitchFamily="18" charset="0"/>
                <a:cs typeface="Arial" pitchFamily="34" charset="0"/>
              </a:rPr>
              <a:t>visita a una exposición o museo,</a:t>
            </a:r>
            <a:r>
              <a:rPr lang="es-ES" i="1" dirty="0" smtClean="0">
                <a:solidFill>
                  <a:schemeClr val="bg1"/>
                </a:solidFill>
                <a:latin typeface="Cambria" pitchFamily="18" charset="0"/>
                <a:ea typeface="Times New Roman" pitchFamily="18" charset="0"/>
                <a:cs typeface="Arial" pitchFamily="34" charset="0"/>
              </a:rPr>
              <a:t>...)</a:t>
            </a:r>
          </a:p>
          <a:p>
            <a:pPr lvl="0" fontAlgn="base">
              <a:spcBef>
                <a:spcPct val="0"/>
              </a:spcBef>
              <a:spcAft>
                <a:spcPct val="0"/>
              </a:spcAft>
              <a:buFont typeface="Arial" charset="0"/>
              <a:buChar char="•"/>
              <a:tabLst>
                <a:tab pos="317500" algn="l"/>
              </a:tabLst>
            </a:pPr>
            <a:endParaRPr lang="es-ES" dirty="0" smtClean="0">
              <a:solidFill>
                <a:schemeClr val="bg1"/>
              </a:solidFill>
              <a:latin typeface="Cambria" pitchFamily="18" charset="0"/>
              <a:ea typeface="Times New Roman" pitchFamily="18" charset="0"/>
              <a:cs typeface="Arial" pitchFamily="34" charset="0"/>
            </a:endParaRPr>
          </a:p>
          <a:p>
            <a:pPr lvl="0" fontAlgn="base">
              <a:spcBef>
                <a:spcPct val="0"/>
              </a:spcBef>
              <a:spcAft>
                <a:spcPct val="0"/>
              </a:spcAft>
              <a:buFont typeface="Arial" charset="0"/>
              <a:buChar char="•"/>
              <a:tabLst>
                <a:tab pos="317500" algn="l"/>
              </a:tabLst>
            </a:pPr>
            <a:r>
              <a:rPr lang="es-ES" dirty="0" smtClean="0">
                <a:solidFill>
                  <a:schemeClr val="bg1"/>
                </a:solidFill>
                <a:latin typeface="Cambria" pitchFamily="18" charset="0"/>
                <a:ea typeface="Times New Roman" pitchFamily="18" charset="0"/>
                <a:cs typeface="Arial" pitchFamily="34" charset="0"/>
              </a:rPr>
              <a:t>Cuaderno </a:t>
            </a:r>
            <a:r>
              <a:rPr lang="es-ES" dirty="0" smtClean="0">
                <a:solidFill>
                  <a:schemeClr val="bg1"/>
                </a:solidFill>
                <a:latin typeface="Cambria" pitchFamily="18" charset="0"/>
                <a:ea typeface="Times New Roman" pitchFamily="18" charset="0"/>
                <a:cs typeface="Arial" pitchFamily="34" charset="0"/>
              </a:rPr>
              <a:t>de trabajo del </a:t>
            </a:r>
            <a:r>
              <a:rPr lang="es-ES" dirty="0" smtClean="0">
                <a:solidFill>
                  <a:schemeClr val="bg1"/>
                </a:solidFill>
                <a:latin typeface="Cambria" pitchFamily="18" charset="0"/>
                <a:ea typeface="Times New Roman" pitchFamily="18" charset="0"/>
                <a:cs typeface="Arial" pitchFamily="34" charset="0"/>
              </a:rPr>
              <a:t>alumno.</a:t>
            </a:r>
            <a:endParaRPr lang="es-ES" dirty="0" smtClean="0">
              <a:solidFill>
                <a:schemeClr val="bg1"/>
              </a:solidFill>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54000" algn="l"/>
              </a:tabLst>
            </a:pPr>
            <a:endParaRPr kumimoji="0" lang="es-ES" b="0" i="0" u="none" strike="noStrike" cap="none" normalizeH="0" baseline="0" dirty="0" smtClean="0">
              <a:ln>
                <a:noFill/>
              </a:ln>
              <a:solidFill>
                <a:schemeClr val="bg1"/>
              </a:solidFill>
              <a:effectLst/>
              <a:latin typeface="Cambria" pitchFamily="18"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2529">
                                            <p:txEl>
                                              <p:pRg st="2" end="2"/>
                                            </p:txEl>
                                          </p:spTgt>
                                        </p:tgtEl>
                                        <p:attrNameLst>
                                          <p:attrName>style.visibility</p:attrName>
                                        </p:attrNameLst>
                                      </p:cBhvr>
                                      <p:to>
                                        <p:strVal val="visible"/>
                                      </p:to>
                                    </p:set>
                                    <p:animEffect transition="in" filter="box(in)">
                                      <p:cBhvr>
                                        <p:cTn id="7" dur="500"/>
                                        <p:tgtEl>
                                          <p:spTgt spid="2252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2529">
                                            <p:txEl>
                                              <p:pRg st="8" end="8"/>
                                            </p:txEl>
                                          </p:spTgt>
                                        </p:tgtEl>
                                        <p:attrNameLst>
                                          <p:attrName>style.visibility</p:attrName>
                                        </p:attrNameLst>
                                      </p:cBhvr>
                                      <p:to>
                                        <p:strVal val="visible"/>
                                      </p:to>
                                    </p:set>
                                    <p:animEffect transition="in" filter="box(in)">
                                      <p:cBhvr>
                                        <p:cTn id="12" dur="500"/>
                                        <p:tgtEl>
                                          <p:spTgt spid="22529">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2529">
                                            <p:txEl>
                                              <p:pRg st="10" end="10"/>
                                            </p:txEl>
                                          </p:spTgt>
                                        </p:tgtEl>
                                        <p:attrNameLst>
                                          <p:attrName>style.visibility</p:attrName>
                                        </p:attrNameLst>
                                      </p:cBhvr>
                                      <p:to>
                                        <p:strVal val="visible"/>
                                      </p:to>
                                    </p:set>
                                    <p:animEffect transition="in" filter="box(in)">
                                      <p:cBhvr>
                                        <p:cTn id="17" dur="500"/>
                                        <p:tgtEl>
                                          <p:spTgt spid="22529">
                                            <p:txEl>
                                              <p:pRg st="10" end="1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2529">
                                            <p:txEl>
                                              <p:pRg st="3" end="3"/>
                                            </p:txEl>
                                          </p:spTgt>
                                        </p:tgtEl>
                                        <p:attrNameLst>
                                          <p:attrName>style.visibility</p:attrName>
                                        </p:attrNameLst>
                                      </p:cBhvr>
                                      <p:to>
                                        <p:strVal val="visible"/>
                                      </p:to>
                                    </p:set>
                                    <p:animEffect transition="in" filter="box(in)">
                                      <p:cBhvr>
                                        <p:cTn id="22" dur="500"/>
                                        <p:tgtEl>
                                          <p:spTgt spid="2252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22529">
                                            <p:txEl>
                                              <p:pRg st="4" end="4"/>
                                            </p:txEl>
                                          </p:spTgt>
                                        </p:tgtEl>
                                        <p:attrNameLst>
                                          <p:attrName>style.visibility</p:attrName>
                                        </p:attrNameLst>
                                      </p:cBhvr>
                                      <p:to>
                                        <p:strVal val="visible"/>
                                      </p:to>
                                    </p:set>
                                    <p:animEffect transition="in" filter="box(in)">
                                      <p:cBhvr>
                                        <p:cTn id="27" dur="500"/>
                                        <p:tgtEl>
                                          <p:spTgt spid="2252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22529">
                                            <p:txEl>
                                              <p:pRg st="5" end="5"/>
                                            </p:txEl>
                                          </p:spTgt>
                                        </p:tgtEl>
                                        <p:attrNameLst>
                                          <p:attrName>style.visibility</p:attrName>
                                        </p:attrNameLst>
                                      </p:cBhvr>
                                      <p:to>
                                        <p:strVal val="visible"/>
                                      </p:to>
                                    </p:set>
                                    <p:animEffect transition="in" filter="box(in)">
                                      <p:cBhvr>
                                        <p:cTn id="32" dur="500"/>
                                        <p:tgtEl>
                                          <p:spTgt spid="22529">
                                            <p:txEl>
                                              <p:pRg st="5" end="5"/>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22529">
                                            <p:txEl>
                                              <p:pRg st="6" end="6"/>
                                            </p:txEl>
                                          </p:spTgt>
                                        </p:tgtEl>
                                        <p:attrNameLst>
                                          <p:attrName>style.visibility</p:attrName>
                                        </p:attrNameLst>
                                      </p:cBhvr>
                                      <p:to>
                                        <p:strVal val="visible"/>
                                      </p:to>
                                    </p:set>
                                    <p:animEffect transition="in" filter="box(in)">
                                      <p:cBhvr>
                                        <p:cTn id="35" dur="500"/>
                                        <p:tgtEl>
                                          <p:spTgt spid="2252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72008" y="548680"/>
          <a:ext cx="8964488" cy="5328592"/>
        </p:xfrm>
        <a:graphic>
          <a:graphicData uri="http://schemas.openxmlformats.org/drawingml/2006/table">
            <a:tbl>
              <a:tblPr/>
              <a:tblGrid>
                <a:gridCol w="3660499"/>
                <a:gridCol w="5303989"/>
              </a:tblGrid>
              <a:tr h="720080">
                <a:tc>
                  <a:txBody>
                    <a:bodyPr/>
                    <a:lstStyle/>
                    <a:p>
                      <a:pPr algn="ctr">
                        <a:spcBef>
                          <a:spcPts val="600"/>
                        </a:spcBef>
                        <a:spcAft>
                          <a:spcPts val="0"/>
                        </a:spcAft>
                      </a:pPr>
                      <a:r>
                        <a:rPr lang="es-ES" sz="1800" b="1" dirty="0">
                          <a:solidFill>
                            <a:schemeClr val="bg1"/>
                          </a:solidFill>
                          <a:latin typeface="Cambria" pitchFamily="18" charset="0"/>
                          <a:ea typeface="Times New Roman"/>
                        </a:rPr>
                        <a:t>NOTICIA (ejemplos de carácter social, medioambiental, derechos humanos,…)</a:t>
                      </a:r>
                      <a:endParaRPr lang="es-ES" sz="1800" dirty="0">
                        <a:solidFill>
                          <a:schemeClr val="bg1"/>
                        </a:solidFill>
                        <a:latin typeface="Cambria" pitchFamily="18"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s-ES" sz="1800" b="1" dirty="0">
                          <a:solidFill>
                            <a:schemeClr val="bg1"/>
                          </a:solidFill>
                          <a:latin typeface="Cambria" pitchFamily="18" charset="0"/>
                          <a:ea typeface="Times New Roman"/>
                        </a:rPr>
                        <a:t>Tratamiento de la información</a:t>
                      </a:r>
                      <a:endParaRPr lang="es-ES" sz="1800" dirty="0">
                        <a:solidFill>
                          <a:schemeClr val="bg1"/>
                        </a:solidFill>
                        <a:latin typeface="Cambria" pitchFamily="18"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8464">
                <a:tc>
                  <a:txBody>
                    <a:bodyPr/>
                    <a:lstStyle/>
                    <a:p>
                      <a:pPr algn="just">
                        <a:spcBef>
                          <a:spcPts val="600"/>
                        </a:spcBef>
                        <a:spcAft>
                          <a:spcPts val="0"/>
                        </a:spcAft>
                      </a:pPr>
                      <a:r>
                        <a:rPr lang="es-ES" sz="1800">
                          <a:solidFill>
                            <a:schemeClr val="bg1"/>
                          </a:solidFill>
                          <a:latin typeface="Cambria" pitchFamily="18" charset="0"/>
                          <a:ea typeface="Times New Roman"/>
                        </a:rPr>
                        <a:t>Accidente del “Prestige”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11">
                  <a:txBody>
                    <a:bodyPr/>
                    <a:lstStyle/>
                    <a:p>
                      <a:pPr algn="just">
                        <a:spcBef>
                          <a:spcPts val="600"/>
                        </a:spcBef>
                        <a:spcAft>
                          <a:spcPts val="0"/>
                        </a:spcAft>
                      </a:pPr>
                      <a:r>
                        <a:rPr lang="es-ES" sz="1800" dirty="0">
                          <a:solidFill>
                            <a:schemeClr val="bg1"/>
                          </a:solidFill>
                          <a:latin typeface="Cambria" pitchFamily="18" charset="0"/>
                          <a:ea typeface="Times New Roman"/>
                        </a:rPr>
                        <a:t>Trabajo inicial en grupo de 3-4 alumnos y debate final en grupo clase</a:t>
                      </a:r>
                    </a:p>
                    <a:p>
                      <a:pPr algn="just">
                        <a:spcBef>
                          <a:spcPts val="600"/>
                        </a:spcBef>
                        <a:spcAft>
                          <a:spcPts val="0"/>
                        </a:spcAft>
                      </a:pPr>
                      <a:r>
                        <a:rPr lang="es-ES" sz="1800" dirty="0">
                          <a:solidFill>
                            <a:schemeClr val="bg1"/>
                          </a:solidFill>
                          <a:latin typeface="Cambria" pitchFamily="18" charset="0"/>
                          <a:ea typeface="Times New Roman"/>
                        </a:rPr>
                        <a:t>1º Identificación del problema recogido en la noticia de prensa (descripción exhaustiva y formulación del problema y </a:t>
                      </a:r>
                      <a:r>
                        <a:rPr lang="es-ES" sz="1800" dirty="0" err="1">
                          <a:solidFill>
                            <a:schemeClr val="bg1"/>
                          </a:solidFill>
                          <a:latin typeface="Cambria" pitchFamily="18" charset="0"/>
                          <a:ea typeface="Times New Roman"/>
                        </a:rPr>
                        <a:t>subproblemas</a:t>
                      </a:r>
                      <a:r>
                        <a:rPr lang="es-ES" sz="1800" dirty="0">
                          <a:solidFill>
                            <a:schemeClr val="bg1"/>
                          </a:solidFill>
                          <a:latin typeface="Cambria" pitchFamily="18" charset="0"/>
                          <a:ea typeface="Times New Roman"/>
                        </a:rPr>
                        <a:t>, de forma interrogativa)</a:t>
                      </a:r>
                    </a:p>
                    <a:p>
                      <a:pPr algn="just">
                        <a:spcBef>
                          <a:spcPts val="600"/>
                        </a:spcBef>
                        <a:spcAft>
                          <a:spcPts val="0"/>
                        </a:spcAft>
                      </a:pPr>
                      <a:r>
                        <a:rPr lang="es-ES" sz="1800" dirty="0">
                          <a:solidFill>
                            <a:schemeClr val="bg1"/>
                          </a:solidFill>
                          <a:latin typeface="Cambria" pitchFamily="18" charset="0"/>
                          <a:ea typeface="Times New Roman"/>
                        </a:rPr>
                        <a:t>2º Origen del problema principal</a:t>
                      </a:r>
                    </a:p>
                    <a:p>
                      <a:pPr algn="just">
                        <a:spcBef>
                          <a:spcPts val="600"/>
                        </a:spcBef>
                        <a:spcAft>
                          <a:spcPts val="0"/>
                        </a:spcAft>
                      </a:pPr>
                      <a:r>
                        <a:rPr lang="es-ES" sz="1800" dirty="0">
                          <a:solidFill>
                            <a:schemeClr val="bg1"/>
                          </a:solidFill>
                          <a:latin typeface="Cambria" pitchFamily="18" charset="0"/>
                          <a:ea typeface="Times New Roman"/>
                        </a:rPr>
                        <a:t>3º Factores que intervienen (económicos, sociales, culturales,… etc.)</a:t>
                      </a:r>
                    </a:p>
                    <a:p>
                      <a:pPr algn="just">
                        <a:spcBef>
                          <a:spcPts val="600"/>
                        </a:spcBef>
                        <a:spcAft>
                          <a:spcPts val="0"/>
                        </a:spcAft>
                      </a:pPr>
                      <a:r>
                        <a:rPr lang="es-ES" sz="1800" dirty="0">
                          <a:solidFill>
                            <a:schemeClr val="bg1"/>
                          </a:solidFill>
                          <a:latin typeface="Cambria" pitchFamily="18" charset="0"/>
                          <a:ea typeface="Times New Roman"/>
                        </a:rPr>
                        <a:t>4º Consecuencias a corto y largo plazo</a:t>
                      </a:r>
                    </a:p>
                    <a:p>
                      <a:pPr algn="just">
                        <a:spcBef>
                          <a:spcPts val="600"/>
                        </a:spcBef>
                        <a:spcAft>
                          <a:spcPts val="0"/>
                        </a:spcAft>
                      </a:pPr>
                      <a:r>
                        <a:rPr lang="es-ES" sz="1800" dirty="0">
                          <a:solidFill>
                            <a:schemeClr val="bg1"/>
                          </a:solidFill>
                          <a:latin typeface="Cambria" pitchFamily="18" charset="0"/>
                          <a:ea typeface="Times New Roman"/>
                        </a:rPr>
                        <a:t>5º Soluciones (si aparecen recogidas en el texto)</a:t>
                      </a:r>
                    </a:p>
                    <a:p>
                      <a:pPr algn="just">
                        <a:spcBef>
                          <a:spcPts val="600"/>
                        </a:spcBef>
                        <a:spcAft>
                          <a:spcPts val="0"/>
                        </a:spcAft>
                      </a:pPr>
                      <a:r>
                        <a:rPr lang="es-ES" sz="1800" dirty="0">
                          <a:solidFill>
                            <a:schemeClr val="bg1"/>
                          </a:solidFill>
                          <a:latin typeface="Cambria" pitchFamily="18" charset="0"/>
                          <a:ea typeface="Times New Roman"/>
                        </a:rPr>
                        <a:t>6º Comunicación de los resultados del análisis oralmente (debate en clase) o por escrito: mural o un informe (con introducción, desarrollo del contenido según los apartados anteriores y conclusiones).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8464">
                <a:tc>
                  <a:txBody>
                    <a:bodyPr/>
                    <a:lstStyle/>
                    <a:p>
                      <a:pPr algn="just">
                        <a:spcBef>
                          <a:spcPts val="600"/>
                        </a:spcBef>
                        <a:spcAft>
                          <a:spcPts val="0"/>
                        </a:spcAft>
                      </a:pPr>
                      <a:r>
                        <a:rPr lang="es-ES" sz="1800">
                          <a:solidFill>
                            <a:schemeClr val="bg1"/>
                          </a:solidFill>
                          <a:latin typeface="Cambria" pitchFamily="18" charset="0"/>
                          <a:ea typeface="Times New Roman"/>
                        </a:rPr>
                        <a:t>La peste aviar/Gripe 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tr>
              <a:tr h="198464">
                <a:tc>
                  <a:txBody>
                    <a:bodyPr/>
                    <a:lstStyle/>
                    <a:p>
                      <a:pPr algn="just">
                        <a:spcBef>
                          <a:spcPts val="600"/>
                        </a:spcBef>
                        <a:spcAft>
                          <a:spcPts val="0"/>
                        </a:spcAft>
                      </a:pPr>
                      <a:r>
                        <a:rPr lang="es-ES" sz="1800" dirty="0">
                          <a:solidFill>
                            <a:schemeClr val="bg1"/>
                          </a:solidFill>
                          <a:latin typeface="Cambria" pitchFamily="18" charset="0"/>
                          <a:ea typeface="Times New Roman"/>
                        </a:rPr>
                        <a:t>Contaminación lumínica en las ciudades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tr>
              <a:tr h="198464">
                <a:tc>
                  <a:txBody>
                    <a:bodyPr/>
                    <a:lstStyle/>
                    <a:p>
                      <a:pPr algn="just">
                        <a:spcBef>
                          <a:spcPts val="600"/>
                        </a:spcBef>
                        <a:spcAft>
                          <a:spcPts val="0"/>
                        </a:spcAft>
                      </a:pPr>
                      <a:r>
                        <a:rPr lang="es-ES" sz="1800">
                          <a:solidFill>
                            <a:schemeClr val="bg1"/>
                          </a:solidFill>
                          <a:latin typeface="Cambria" pitchFamily="18" charset="0"/>
                          <a:ea typeface="Times New Roman"/>
                        </a:rPr>
                        <a:t>Contaminación acústica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tr>
              <a:tr h="198464">
                <a:tc>
                  <a:txBody>
                    <a:bodyPr/>
                    <a:lstStyle/>
                    <a:p>
                      <a:pPr algn="just">
                        <a:spcBef>
                          <a:spcPts val="600"/>
                        </a:spcBef>
                        <a:spcAft>
                          <a:spcPts val="0"/>
                        </a:spcAft>
                      </a:pPr>
                      <a:r>
                        <a:rPr lang="es-ES" sz="1800">
                          <a:solidFill>
                            <a:schemeClr val="bg1"/>
                          </a:solidFill>
                          <a:latin typeface="Cambria" pitchFamily="18" charset="0"/>
                          <a:ea typeface="Times New Roman"/>
                        </a:rPr>
                        <a:t>Las balsas de fosfoyesos en Huelva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tr>
              <a:tr h="198464">
                <a:tc>
                  <a:txBody>
                    <a:bodyPr/>
                    <a:lstStyle/>
                    <a:p>
                      <a:pPr algn="just">
                        <a:spcBef>
                          <a:spcPts val="600"/>
                        </a:spcBef>
                        <a:spcAft>
                          <a:spcPts val="0"/>
                        </a:spcAft>
                      </a:pPr>
                      <a:r>
                        <a:rPr lang="es-ES" sz="1800">
                          <a:solidFill>
                            <a:schemeClr val="bg1"/>
                          </a:solidFill>
                          <a:latin typeface="Cambria" pitchFamily="18" charset="0"/>
                          <a:ea typeface="Times New Roman"/>
                        </a:rPr>
                        <a:t>Utilización de células madre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tr>
              <a:tr h="198464">
                <a:tc>
                  <a:txBody>
                    <a:bodyPr/>
                    <a:lstStyle/>
                    <a:p>
                      <a:pPr algn="just">
                        <a:spcBef>
                          <a:spcPts val="600"/>
                        </a:spcBef>
                        <a:spcAft>
                          <a:spcPts val="0"/>
                        </a:spcAft>
                      </a:pPr>
                      <a:r>
                        <a:rPr lang="es-ES" sz="1800">
                          <a:solidFill>
                            <a:schemeClr val="bg1"/>
                          </a:solidFill>
                          <a:latin typeface="Cambria" pitchFamily="18" charset="0"/>
                          <a:ea typeface="Times New Roman"/>
                        </a:rPr>
                        <a:t>Individuos clónicos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tr>
              <a:tr h="198464">
                <a:tc>
                  <a:txBody>
                    <a:bodyPr/>
                    <a:lstStyle/>
                    <a:p>
                      <a:pPr algn="just">
                        <a:spcBef>
                          <a:spcPts val="600"/>
                        </a:spcBef>
                        <a:spcAft>
                          <a:spcPts val="0"/>
                        </a:spcAft>
                      </a:pPr>
                      <a:r>
                        <a:rPr lang="es-ES" sz="1800">
                          <a:solidFill>
                            <a:schemeClr val="bg1"/>
                          </a:solidFill>
                          <a:latin typeface="Cambria" pitchFamily="18" charset="0"/>
                          <a:ea typeface="Times New Roman"/>
                        </a:rPr>
                        <a:t>Alimentos transgénicos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tr>
              <a:tr h="198464">
                <a:tc>
                  <a:txBody>
                    <a:bodyPr/>
                    <a:lstStyle/>
                    <a:p>
                      <a:pPr algn="just">
                        <a:spcBef>
                          <a:spcPts val="600"/>
                        </a:spcBef>
                        <a:spcAft>
                          <a:spcPts val="0"/>
                        </a:spcAft>
                      </a:pPr>
                      <a:r>
                        <a:rPr lang="es-ES" sz="1800">
                          <a:solidFill>
                            <a:schemeClr val="bg1"/>
                          </a:solidFill>
                          <a:latin typeface="Cambria" pitchFamily="18" charset="0"/>
                          <a:ea typeface="Times New Roman"/>
                        </a:rPr>
                        <a:t>La sequía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tr>
              <a:tr h="198464">
                <a:tc>
                  <a:txBody>
                    <a:bodyPr/>
                    <a:lstStyle/>
                    <a:p>
                      <a:pPr algn="just">
                        <a:spcBef>
                          <a:spcPts val="600"/>
                        </a:spcBef>
                        <a:spcAft>
                          <a:spcPts val="0"/>
                        </a:spcAft>
                      </a:pPr>
                      <a:r>
                        <a:rPr lang="es-ES" sz="1800">
                          <a:solidFill>
                            <a:schemeClr val="bg1"/>
                          </a:solidFill>
                          <a:latin typeface="Cambria" pitchFamily="18" charset="0"/>
                          <a:ea typeface="Times New Roman"/>
                        </a:rPr>
                        <a:t>Incendios forestales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tr>
              <a:tr h="1488112">
                <a:tc>
                  <a:txBody>
                    <a:bodyPr/>
                    <a:lstStyle/>
                    <a:p>
                      <a:pPr algn="just">
                        <a:spcBef>
                          <a:spcPts val="600"/>
                        </a:spcBef>
                        <a:spcAft>
                          <a:spcPts val="0"/>
                        </a:spcAft>
                      </a:pPr>
                      <a:r>
                        <a:rPr lang="es-ES" sz="1800" dirty="0">
                          <a:solidFill>
                            <a:schemeClr val="bg1"/>
                          </a:solidFill>
                          <a:latin typeface="Cambria" pitchFamily="18" charset="0"/>
                          <a:ea typeface="Times New Roman"/>
                        </a:rPr>
                        <a:t>…etc.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tr>
            </a:tbl>
          </a:graphicData>
        </a:graphic>
      </p:graphicFrame>
      <p:sp>
        <p:nvSpPr>
          <p:cNvPr id="25601" name="Rectangle 1"/>
          <p:cNvSpPr>
            <a:spLocks noChangeArrowheads="1"/>
          </p:cNvSpPr>
          <p:nvPr/>
        </p:nvSpPr>
        <p:spPr bwMode="auto">
          <a:xfrm>
            <a:off x="2602779" y="116632"/>
            <a:ext cx="4345485"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Prensa </a:t>
            </a:r>
            <a:r>
              <a:rPr kumimoji="0" lang="es-ES" sz="2000" b="1" i="0" u="none" strike="noStrike" cap="none" normalizeH="0" baseline="0" dirty="0" smtClean="0">
                <a:ln>
                  <a:noFill/>
                </a:ln>
                <a:solidFill>
                  <a:schemeClr val="bg1"/>
                </a:solidFill>
                <a:effectLst/>
                <a:latin typeface="Cambria" pitchFamily="18" charset="0"/>
                <a:ea typeface="Times New Roman" pitchFamily="18" charset="0"/>
                <a:cs typeface="Arial" pitchFamily="34" charset="0"/>
              </a:rPr>
              <a:t>en el aula: guión de análisis </a:t>
            </a:r>
            <a:endParaRPr kumimoji="0" lang="es-ES" sz="2000" b="0" i="0" u="none" strike="noStrike" cap="none" normalizeH="0" baseline="0" dirty="0" smtClean="0">
              <a:ln>
                <a:noFill/>
              </a:ln>
              <a:solidFill>
                <a:schemeClr val="bg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bg1"/>
              </a:solidFill>
              <a:effectLst/>
              <a:latin typeface="Cambria" pitchFamily="18"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928662" y="825607"/>
            <a:ext cx="7786742"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600" b="0" i="0" strike="noStrike" cap="none" normalizeH="0" baseline="0" dirty="0" smtClean="0">
                <a:ln>
                  <a:noFill/>
                </a:ln>
                <a:solidFill>
                  <a:schemeClr val="bg1"/>
                </a:solidFill>
                <a:effectLst/>
                <a:latin typeface="Century Gothic" pitchFamily="34" charset="0"/>
                <a:cs typeface="Courier New" pitchFamily="49" charset="0"/>
              </a:rPr>
              <a:t>Blog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600" b="0" i="0" strike="noStrike" cap="none" normalizeH="0" baseline="0" dirty="0" smtClean="0">
              <a:ln>
                <a:noFill/>
              </a:ln>
              <a:solidFill>
                <a:schemeClr val="bg1"/>
              </a:solidFill>
              <a:effectLst/>
              <a:latin typeface="Century Gothic" pitchFamily="34" charset="0"/>
              <a:cs typeface="Courier New"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ES" sz="1600" b="0" i="0" strike="noStrike" cap="none" normalizeH="0" baseline="0" dirty="0" err="1" smtClean="0">
                <a:ln>
                  <a:noFill/>
                </a:ln>
                <a:solidFill>
                  <a:schemeClr val="bg1"/>
                </a:solidFill>
                <a:effectLst/>
                <a:latin typeface="Century Gothic" pitchFamily="34" charset="0"/>
                <a:cs typeface="Courier New" pitchFamily="49" charset="0"/>
              </a:rPr>
              <a:t>Wordpress</a:t>
            </a:r>
            <a:r>
              <a:rPr kumimoji="0" lang="es-ES" sz="1600" b="0" i="0" strike="noStrike" cap="none" normalizeH="0" baseline="0" dirty="0" smtClean="0">
                <a:ln>
                  <a:noFill/>
                </a:ln>
                <a:solidFill>
                  <a:schemeClr val="bg1"/>
                </a:solidFill>
                <a:effectLst/>
                <a:latin typeface="Century Gothic" pitchFamily="34" charset="0"/>
                <a:cs typeface="Courier New" pitchFamily="49" charset="0"/>
              </a:rPr>
              <a:t>, </a:t>
            </a:r>
            <a:r>
              <a:rPr kumimoji="0" lang="es-ES" sz="1600" b="0" i="0" strike="noStrike" cap="none" normalizeH="0" baseline="0" dirty="0" smtClean="0">
                <a:ln>
                  <a:noFill/>
                </a:ln>
                <a:solidFill>
                  <a:schemeClr val="bg1"/>
                </a:solidFill>
                <a:effectLst/>
                <a:latin typeface="Century Gothic" pitchFamily="34" charset="0"/>
                <a:cs typeface="Courier New" pitchFamily="49" charset="0"/>
                <a:hlinkClick r:id="rId2"/>
              </a:rPr>
              <a:t>http://www.wordpress.com</a:t>
            </a:r>
            <a:r>
              <a:rPr kumimoji="0" lang="es-ES" sz="1600" b="0" i="0" strike="noStrike" cap="none" normalizeH="0" baseline="0" dirty="0" smtClean="0">
                <a:ln>
                  <a:noFill/>
                </a:ln>
                <a:solidFill>
                  <a:schemeClr val="bg1"/>
                </a:solidFill>
                <a:effectLst/>
                <a:latin typeface="Century Gothic" pitchFamily="34" charset="0"/>
                <a:cs typeface="Courier New" pitchFamily="49"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 sz="1600" b="0" i="0" strike="noStrike" cap="none" normalizeH="0" baseline="0" dirty="0" err="1" smtClean="0">
                <a:ln>
                  <a:noFill/>
                </a:ln>
                <a:solidFill>
                  <a:schemeClr val="bg1"/>
                </a:solidFill>
                <a:effectLst/>
                <a:latin typeface="Century Gothic" pitchFamily="34" charset="0"/>
                <a:cs typeface="Courier New" pitchFamily="49" charset="0"/>
              </a:rPr>
              <a:t>Blogger</a:t>
            </a:r>
            <a:r>
              <a:rPr kumimoji="0" lang="es-ES" sz="1600" b="0" i="0" strike="noStrike" cap="none" normalizeH="0" baseline="0" dirty="0" smtClean="0">
                <a:ln>
                  <a:noFill/>
                </a:ln>
                <a:solidFill>
                  <a:schemeClr val="bg1"/>
                </a:solidFill>
                <a:effectLst/>
                <a:latin typeface="Century Gothic" pitchFamily="34" charset="0"/>
                <a:cs typeface="Courier New" pitchFamily="49" charset="0"/>
              </a:rPr>
              <a:t>: </a:t>
            </a:r>
            <a:r>
              <a:rPr kumimoji="0" lang="es-ES" sz="1600" b="0" i="0" strike="noStrike" cap="none" normalizeH="0" baseline="0" dirty="0" smtClean="0">
                <a:ln>
                  <a:noFill/>
                </a:ln>
                <a:solidFill>
                  <a:schemeClr val="bg1"/>
                </a:solidFill>
                <a:effectLst/>
                <a:latin typeface="Century Gothic" pitchFamily="34" charset="0"/>
                <a:cs typeface="Courier New" pitchFamily="49" charset="0"/>
                <a:hlinkClick r:id="rId3"/>
              </a:rPr>
              <a:t>http://blogger.google.com</a:t>
            </a:r>
            <a:r>
              <a:rPr kumimoji="0" lang="es-ES" sz="1600" b="0" i="0" strike="noStrike" cap="none" normalizeH="0" baseline="0" dirty="0" smtClean="0">
                <a:ln>
                  <a:noFill/>
                </a:ln>
                <a:solidFill>
                  <a:schemeClr val="bg1"/>
                </a:solidFill>
                <a:effectLst/>
                <a:latin typeface="Century Gothic" pitchFamily="34" charset="0"/>
                <a:cs typeface="Courier New" pitchFamily="49" charset="0"/>
              </a:rPr>
              <a:t> –</a:t>
            </a:r>
          </a:p>
          <a:p>
            <a:pPr fontAlgn="base">
              <a:spcBef>
                <a:spcPct val="0"/>
              </a:spcBef>
              <a:spcAft>
                <a:spcPct val="0"/>
              </a:spcAft>
            </a:pPr>
            <a:r>
              <a:rPr kumimoji="0" lang="es-ES" sz="1600" b="0" i="0" strike="noStrike" cap="none" normalizeH="0" baseline="0" dirty="0" err="1" smtClean="0">
                <a:ln>
                  <a:noFill/>
                </a:ln>
                <a:solidFill>
                  <a:schemeClr val="bg1"/>
                </a:solidFill>
                <a:effectLst/>
                <a:latin typeface="Century Gothic" pitchFamily="34" charset="0"/>
                <a:cs typeface="Courier New" pitchFamily="49" charset="0"/>
              </a:rPr>
              <a:t>Bloglines</a:t>
            </a:r>
            <a:r>
              <a:rPr kumimoji="0" lang="es-ES" sz="1600" b="0" i="0" strike="noStrike" cap="none" normalizeH="0" baseline="0" dirty="0" smtClean="0">
                <a:ln>
                  <a:noFill/>
                </a:ln>
                <a:solidFill>
                  <a:schemeClr val="bg1"/>
                </a:solidFill>
                <a:effectLst/>
                <a:latin typeface="Century Gothic" pitchFamily="34" charset="0"/>
                <a:cs typeface="Courier New" pitchFamily="49" charset="0"/>
              </a:rPr>
              <a:t>: </a:t>
            </a:r>
            <a:r>
              <a:rPr kumimoji="0" lang="es-ES" sz="1600" b="0" i="0" strike="noStrike" cap="none" normalizeH="0" baseline="0" dirty="0" smtClean="0">
                <a:ln>
                  <a:noFill/>
                </a:ln>
                <a:solidFill>
                  <a:schemeClr val="bg1"/>
                </a:solidFill>
                <a:effectLst/>
                <a:latin typeface="Century Gothic" pitchFamily="34" charset="0"/>
                <a:cs typeface="Courier New" pitchFamily="49" charset="0"/>
                <a:hlinkClick r:id="rId4"/>
              </a:rPr>
              <a:t>http://www.bloglines.com</a:t>
            </a:r>
            <a:r>
              <a:rPr kumimoji="0" lang="es-ES" sz="1600" b="0" i="0" strike="noStrike" cap="none" normalizeH="0" baseline="0" dirty="0" smtClean="0">
                <a:ln>
                  <a:noFill/>
                </a:ln>
                <a:solidFill>
                  <a:schemeClr val="bg1"/>
                </a:solidFill>
                <a:effectLst/>
                <a:latin typeface="Century Gothic" pitchFamily="34" charset="0"/>
                <a:cs typeface="Courier New" pitchFamily="49"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es-ES" sz="1600" dirty="0">
              <a:solidFill>
                <a:schemeClr val="bg1"/>
              </a:solidFill>
              <a:latin typeface="Century Gothic" pitchFamily="34" charset="0"/>
              <a:cs typeface="Courier New"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ES" sz="1600" b="0" i="0" strike="noStrike" cap="none" normalizeH="0" baseline="0" dirty="0" smtClean="0">
                <a:ln>
                  <a:noFill/>
                </a:ln>
                <a:solidFill>
                  <a:schemeClr val="bg1"/>
                </a:solidFill>
                <a:effectLst/>
                <a:latin typeface="Century Gothic" pitchFamily="34" charset="0"/>
                <a:cs typeface="Courier New" pitchFamily="49" charset="0"/>
              </a:rPr>
              <a:t>Wikis </a:t>
            </a:r>
          </a:p>
          <a:p>
            <a:pPr marL="0" marR="0" lvl="0" indent="0" algn="l" defTabSz="914400" rtl="0" eaLnBrk="1" fontAlgn="base" latinLnBrk="0" hangingPunct="1">
              <a:lnSpc>
                <a:spcPct val="100000"/>
              </a:lnSpc>
              <a:spcBef>
                <a:spcPct val="0"/>
              </a:spcBef>
              <a:spcAft>
                <a:spcPct val="0"/>
              </a:spcAft>
              <a:buClrTx/>
              <a:buSzTx/>
              <a:tabLst/>
            </a:pPr>
            <a:r>
              <a:rPr kumimoji="0" lang="es-ES" sz="1600" b="0" i="0" strike="noStrike" cap="none" normalizeH="0" baseline="0" dirty="0" err="1" smtClean="0">
                <a:ln>
                  <a:noFill/>
                </a:ln>
                <a:solidFill>
                  <a:schemeClr val="bg1"/>
                </a:solidFill>
                <a:effectLst/>
                <a:latin typeface="Century Gothic" pitchFamily="34" charset="0"/>
                <a:cs typeface="Courier New" pitchFamily="49" charset="0"/>
              </a:rPr>
              <a:t>Wikispaces</a:t>
            </a:r>
            <a:r>
              <a:rPr kumimoji="0" lang="es-ES" sz="1600" b="0" i="0" strike="noStrike" cap="none" normalizeH="0" baseline="0" dirty="0" smtClean="0">
                <a:ln>
                  <a:noFill/>
                </a:ln>
                <a:solidFill>
                  <a:schemeClr val="bg1"/>
                </a:solidFill>
                <a:effectLst/>
                <a:latin typeface="Century Gothic" pitchFamily="34" charset="0"/>
                <a:cs typeface="Courier New" pitchFamily="49" charset="0"/>
              </a:rPr>
              <a:t>, </a:t>
            </a:r>
            <a:r>
              <a:rPr kumimoji="0" lang="es-ES" sz="1600" b="0" i="0" strike="noStrike" cap="none" normalizeH="0" baseline="0" dirty="0" smtClean="0">
                <a:ln>
                  <a:noFill/>
                </a:ln>
                <a:solidFill>
                  <a:schemeClr val="bg1"/>
                </a:solidFill>
                <a:effectLst/>
                <a:latin typeface="Century Gothic" pitchFamily="34" charset="0"/>
                <a:cs typeface="Courier New" pitchFamily="49" charset="0"/>
                <a:hlinkClick r:id="rId5"/>
              </a:rPr>
              <a:t>http://www.wikispaces.com</a:t>
            </a:r>
            <a:r>
              <a:rPr kumimoji="0" lang="es-ES" sz="1600" b="0" i="0" strike="noStrike" cap="none" normalizeH="0" baseline="0" dirty="0" smtClean="0">
                <a:ln>
                  <a:noFill/>
                </a:ln>
                <a:solidFill>
                  <a:schemeClr val="bg1"/>
                </a:solidFill>
                <a:effectLst/>
                <a:latin typeface="Century Gothic" pitchFamily="34" charset="0"/>
                <a:cs typeface="Courier New" pitchFamily="49" charset="0"/>
              </a:rPr>
              <a:t> </a:t>
            </a:r>
          </a:p>
          <a:p>
            <a:pPr marL="0" marR="0" lvl="0" indent="0" algn="l" defTabSz="914400" rtl="0" eaLnBrk="1" fontAlgn="base" latinLnBrk="0" hangingPunct="1">
              <a:lnSpc>
                <a:spcPct val="100000"/>
              </a:lnSpc>
              <a:spcBef>
                <a:spcPct val="0"/>
              </a:spcBef>
              <a:spcAft>
                <a:spcPct val="0"/>
              </a:spcAft>
              <a:buClrTx/>
              <a:buSzTx/>
              <a:tabLst/>
            </a:pPr>
            <a:r>
              <a:rPr kumimoji="0" lang="es-ES" sz="1600" b="0" i="0" strike="noStrike" cap="none" normalizeH="0" baseline="0" dirty="0" err="1" smtClean="0">
                <a:ln>
                  <a:noFill/>
                </a:ln>
                <a:solidFill>
                  <a:schemeClr val="bg1"/>
                </a:solidFill>
                <a:effectLst/>
                <a:latin typeface="Century Gothic" pitchFamily="34" charset="0"/>
                <a:cs typeface="Courier New" pitchFamily="49" charset="0"/>
              </a:rPr>
              <a:t>WetPaint</a:t>
            </a:r>
            <a:r>
              <a:rPr kumimoji="0" lang="es-ES" sz="1600" b="0" i="0" strike="noStrike" cap="none" normalizeH="0" baseline="0" dirty="0" smtClean="0">
                <a:ln>
                  <a:noFill/>
                </a:ln>
                <a:solidFill>
                  <a:schemeClr val="bg1"/>
                </a:solidFill>
                <a:effectLst/>
                <a:latin typeface="Century Gothic" pitchFamily="34" charset="0"/>
                <a:cs typeface="Courier New" pitchFamily="49" charset="0"/>
              </a:rPr>
              <a:t>, </a:t>
            </a:r>
            <a:r>
              <a:rPr kumimoji="0" lang="es-ES" sz="1600" b="0" i="0" strike="noStrike" cap="none" normalizeH="0" baseline="0" dirty="0" smtClean="0">
                <a:ln>
                  <a:noFill/>
                </a:ln>
                <a:solidFill>
                  <a:schemeClr val="bg1"/>
                </a:solidFill>
                <a:effectLst/>
                <a:latin typeface="Century Gothic" pitchFamily="34" charset="0"/>
                <a:cs typeface="Courier New" pitchFamily="49" charset="0"/>
                <a:hlinkClick r:id="rId6"/>
              </a:rPr>
              <a:t>http://www.wetpaint.com</a:t>
            </a:r>
            <a:r>
              <a:rPr kumimoji="0" lang="es-ES" sz="1600" b="0" i="0" strike="noStrike" cap="none" normalizeH="0" baseline="0" dirty="0" smtClean="0">
                <a:ln>
                  <a:noFill/>
                </a:ln>
                <a:solidFill>
                  <a:schemeClr val="bg1"/>
                </a:solidFill>
                <a:effectLst/>
                <a:latin typeface="Century Gothic" pitchFamily="34" charset="0"/>
                <a:cs typeface="Courier New" pitchFamily="49" charset="0"/>
              </a:rPr>
              <a:t> </a:t>
            </a:r>
          </a:p>
          <a:p>
            <a:pPr marL="0" marR="0" lvl="0" indent="0" algn="l" defTabSz="914400" rtl="0" eaLnBrk="1" fontAlgn="base" latinLnBrk="0" hangingPunct="1">
              <a:lnSpc>
                <a:spcPct val="100000"/>
              </a:lnSpc>
              <a:spcBef>
                <a:spcPct val="0"/>
              </a:spcBef>
              <a:spcAft>
                <a:spcPct val="0"/>
              </a:spcAft>
              <a:buClrTx/>
              <a:buSzTx/>
              <a:tabLst/>
            </a:pPr>
            <a:r>
              <a:rPr kumimoji="0" lang="es-ES" sz="1600" b="0" i="0" strike="noStrike" cap="none" normalizeH="0" baseline="0" dirty="0" err="1" smtClean="0">
                <a:ln>
                  <a:noFill/>
                </a:ln>
                <a:solidFill>
                  <a:schemeClr val="bg1"/>
                </a:solidFill>
                <a:effectLst/>
                <a:latin typeface="Century Gothic" pitchFamily="34" charset="0"/>
                <a:cs typeface="Courier New" pitchFamily="49" charset="0"/>
              </a:rPr>
              <a:t>Webnote</a:t>
            </a:r>
            <a:r>
              <a:rPr kumimoji="0" lang="es-ES" sz="1600" b="0" i="0" strike="noStrike" cap="none" normalizeH="0" baseline="0" dirty="0" smtClean="0">
                <a:ln>
                  <a:noFill/>
                </a:ln>
                <a:solidFill>
                  <a:schemeClr val="bg1"/>
                </a:solidFill>
                <a:effectLst/>
                <a:latin typeface="Century Gothic" pitchFamily="34" charset="0"/>
                <a:cs typeface="Courier New" pitchFamily="49" charset="0"/>
              </a:rPr>
              <a:t>, </a:t>
            </a:r>
            <a:r>
              <a:rPr kumimoji="0" lang="es-ES" sz="1600" b="0" i="0" strike="noStrike" cap="none" normalizeH="0" baseline="0" dirty="0" smtClean="0">
                <a:ln>
                  <a:noFill/>
                </a:ln>
                <a:solidFill>
                  <a:schemeClr val="bg1"/>
                </a:solidFill>
                <a:effectLst/>
                <a:latin typeface="Century Gothic" pitchFamily="34" charset="0"/>
                <a:cs typeface="Courier New" pitchFamily="49" charset="0"/>
                <a:hlinkClick r:id="rId7"/>
              </a:rPr>
              <a:t>http://www.aypwip.org/webnote/</a:t>
            </a:r>
            <a:r>
              <a:rPr kumimoji="0" lang="es-ES" sz="1600" b="0" i="0" strike="noStrike" cap="none" normalizeH="0" baseline="0" dirty="0" smtClean="0">
                <a:ln>
                  <a:noFill/>
                </a:ln>
                <a:solidFill>
                  <a:schemeClr val="bg1"/>
                </a:solidFill>
                <a:effectLst/>
                <a:latin typeface="Century Gothic" pitchFamily="34" charset="0"/>
                <a:cs typeface="Courier New" pitchFamily="49" charset="0"/>
              </a:rPr>
              <a:t> </a:t>
            </a:r>
          </a:p>
          <a:p>
            <a:pPr marL="0" marR="0" lvl="0" indent="0" algn="l" defTabSz="914400" rtl="0" eaLnBrk="1" fontAlgn="base" latinLnBrk="0" hangingPunct="1">
              <a:lnSpc>
                <a:spcPct val="100000"/>
              </a:lnSpc>
              <a:spcBef>
                <a:spcPct val="0"/>
              </a:spcBef>
              <a:spcAft>
                <a:spcPct val="0"/>
              </a:spcAft>
              <a:buClrTx/>
              <a:buSzTx/>
              <a:tabLst/>
            </a:pPr>
            <a:r>
              <a:rPr kumimoji="0" lang="es-ES" sz="1600" b="0" i="0" strike="noStrike" cap="none" normalizeH="0" baseline="0" dirty="0" err="1" smtClean="0">
                <a:ln>
                  <a:noFill/>
                </a:ln>
                <a:solidFill>
                  <a:schemeClr val="bg1"/>
                </a:solidFill>
                <a:effectLst/>
                <a:latin typeface="Century Gothic" pitchFamily="34" charset="0"/>
                <a:cs typeface="Courier New" pitchFamily="49" charset="0"/>
              </a:rPr>
              <a:t>PBWiki</a:t>
            </a:r>
            <a:r>
              <a:rPr kumimoji="0" lang="es-ES" sz="1600" b="0" i="0" strike="noStrike" cap="none" normalizeH="0" baseline="0" dirty="0" smtClean="0">
                <a:ln>
                  <a:noFill/>
                </a:ln>
                <a:solidFill>
                  <a:schemeClr val="bg1"/>
                </a:solidFill>
                <a:effectLst/>
                <a:latin typeface="Century Gothic" pitchFamily="34" charset="0"/>
                <a:cs typeface="Courier New" pitchFamily="49" charset="0"/>
              </a:rPr>
              <a:t>, </a:t>
            </a:r>
            <a:r>
              <a:rPr kumimoji="0" lang="es-ES" sz="1600" b="0" i="0" strike="noStrike" cap="none" normalizeH="0" baseline="0" dirty="0" smtClean="0">
                <a:ln>
                  <a:noFill/>
                </a:ln>
                <a:solidFill>
                  <a:schemeClr val="bg1"/>
                </a:solidFill>
                <a:effectLst/>
                <a:latin typeface="Century Gothic" pitchFamily="34" charset="0"/>
                <a:cs typeface="Courier New" pitchFamily="49" charset="0"/>
                <a:hlinkClick r:id="rId8"/>
              </a:rPr>
              <a:t>http://www.pbworks.com</a:t>
            </a:r>
            <a:r>
              <a:rPr kumimoji="0" lang="es-ES" sz="1600" b="0" i="0" strike="noStrike" cap="none" normalizeH="0" baseline="0" dirty="0" smtClean="0">
                <a:ln>
                  <a:noFill/>
                </a:ln>
                <a:solidFill>
                  <a:schemeClr val="bg1"/>
                </a:solidFill>
                <a:effectLst/>
                <a:latin typeface="Century Gothic" pitchFamily="34" charset="0"/>
                <a:cs typeface="Courier New" pitchFamily="49"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600" b="0" i="0" strike="noStrike" cap="none" normalizeH="0" baseline="0" dirty="0" smtClean="0">
              <a:ln>
                <a:noFill/>
              </a:ln>
              <a:solidFill>
                <a:schemeClr val="bg1"/>
              </a:solidFill>
              <a:effectLst/>
              <a:latin typeface="Century Gothic" pitchFamily="34" charset="0"/>
              <a:cs typeface="Courier New"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ES" sz="1600" b="0" i="0" strike="noStrike" cap="none" normalizeH="0" baseline="0" dirty="0" smtClean="0">
                <a:ln>
                  <a:noFill/>
                </a:ln>
                <a:solidFill>
                  <a:schemeClr val="bg1"/>
                </a:solidFill>
                <a:effectLst/>
                <a:latin typeface="Century Gothic" pitchFamily="34" charset="0"/>
                <a:cs typeface="Courier New" pitchFamily="49" charset="0"/>
              </a:rPr>
              <a:t>Páginas de inicio personalizadas con </a:t>
            </a:r>
            <a:r>
              <a:rPr kumimoji="0" lang="es-ES" sz="1600" b="0" i="0" strike="noStrike" cap="none" normalizeH="0" baseline="0" dirty="0" err="1" smtClean="0">
                <a:ln>
                  <a:noFill/>
                </a:ln>
                <a:solidFill>
                  <a:schemeClr val="bg1"/>
                </a:solidFill>
                <a:effectLst/>
                <a:latin typeface="Century Gothic" pitchFamily="34" charset="0"/>
                <a:cs typeface="Courier New" pitchFamily="49" charset="0"/>
              </a:rPr>
              <a:t>widgets</a:t>
            </a:r>
            <a:r>
              <a:rPr kumimoji="0" lang="es-ES" sz="1600" b="0" i="0" strike="noStrike" cap="none" normalizeH="0" baseline="0" dirty="0" smtClean="0">
                <a:ln>
                  <a:noFill/>
                </a:ln>
                <a:solidFill>
                  <a:schemeClr val="bg1"/>
                </a:solidFill>
                <a:effectLst/>
                <a:latin typeface="Century Gothic" pitchFamily="34" charset="0"/>
                <a:cs typeface="Courier New" pitchFamily="49" charset="0"/>
              </a:rPr>
              <a:t>/</a:t>
            </a:r>
            <a:r>
              <a:rPr kumimoji="0" lang="es-ES" sz="1600" b="0" i="0" strike="noStrike" cap="none" normalizeH="0" baseline="0" dirty="0" err="1" smtClean="0">
                <a:ln>
                  <a:noFill/>
                </a:ln>
                <a:solidFill>
                  <a:schemeClr val="bg1"/>
                </a:solidFill>
                <a:effectLst/>
                <a:latin typeface="Century Gothic" pitchFamily="34" charset="0"/>
                <a:cs typeface="Courier New" pitchFamily="49" charset="0"/>
              </a:rPr>
              <a:t>gadgets</a:t>
            </a:r>
            <a:endParaRPr lang="es-ES" sz="1600" dirty="0">
              <a:solidFill>
                <a:schemeClr val="bg1"/>
              </a:solidFill>
              <a:latin typeface="Century Gothic" pitchFamily="34" charset="0"/>
              <a:cs typeface="Courier New"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600" b="0" i="0" strike="noStrike" cap="none" normalizeH="0" baseline="0" dirty="0" smtClean="0">
              <a:ln>
                <a:noFill/>
              </a:ln>
              <a:solidFill>
                <a:schemeClr val="bg1"/>
              </a:solidFill>
              <a:effectLst/>
              <a:latin typeface="Century Gothic" pitchFamily="34" charset="0"/>
              <a:cs typeface="Courier New"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ES" sz="1600" b="0" i="0" strike="noStrike" cap="none" normalizeH="0" baseline="0" dirty="0" err="1" smtClean="0">
                <a:ln>
                  <a:noFill/>
                </a:ln>
                <a:solidFill>
                  <a:schemeClr val="bg1"/>
                </a:solidFill>
                <a:effectLst/>
                <a:latin typeface="Century Gothic" pitchFamily="34" charset="0"/>
                <a:cs typeface="Courier New" pitchFamily="49" charset="0"/>
              </a:rPr>
              <a:t>Netvibes</a:t>
            </a:r>
            <a:r>
              <a:rPr kumimoji="0" lang="es-ES" sz="1600" b="0" i="0" strike="noStrike" cap="none" normalizeH="0" baseline="0" dirty="0" smtClean="0">
                <a:ln>
                  <a:noFill/>
                </a:ln>
                <a:solidFill>
                  <a:schemeClr val="bg1"/>
                </a:solidFill>
                <a:effectLst/>
                <a:latin typeface="Century Gothic" pitchFamily="34" charset="0"/>
                <a:cs typeface="Courier New" pitchFamily="49" charset="0"/>
              </a:rPr>
              <a:t>, </a:t>
            </a:r>
            <a:r>
              <a:rPr kumimoji="0" lang="es-ES" sz="1600" b="0" i="0" strike="noStrike" cap="none" normalizeH="0" baseline="0" dirty="0" smtClean="0">
                <a:ln>
                  <a:noFill/>
                </a:ln>
                <a:solidFill>
                  <a:schemeClr val="bg1"/>
                </a:solidFill>
                <a:effectLst/>
                <a:latin typeface="Century Gothic" pitchFamily="34" charset="0"/>
                <a:cs typeface="Courier New" pitchFamily="49" charset="0"/>
                <a:hlinkClick r:id="rId9"/>
              </a:rPr>
              <a:t>http://www.netvibes.com</a:t>
            </a:r>
            <a:r>
              <a:rPr kumimoji="0" lang="es-ES" sz="1600" b="0" i="0" strike="noStrike" cap="none" normalizeH="0" baseline="0" dirty="0" smtClean="0">
                <a:ln>
                  <a:noFill/>
                </a:ln>
                <a:solidFill>
                  <a:schemeClr val="bg1"/>
                </a:solidFill>
                <a:effectLst/>
                <a:latin typeface="Century Gothic" pitchFamily="34" charset="0"/>
                <a:cs typeface="Courier New" pitchFamily="49"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 sz="1600" b="0" i="0" strike="noStrike" cap="none" normalizeH="0" baseline="0" dirty="0" err="1" smtClean="0">
                <a:ln>
                  <a:noFill/>
                </a:ln>
                <a:solidFill>
                  <a:schemeClr val="bg1"/>
                </a:solidFill>
                <a:effectLst/>
                <a:latin typeface="Century Gothic" pitchFamily="34" charset="0"/>
                <a:cs typeface="Courier New" pitchFamily="49" charset="0"/>
              </a:rPr>
              <a:t>PagesFlakes</a:t>
            </a:r>
            <a:r>
              <a:rPr kumimoji="0" lang="es-ES" sz="1600" b="0" i="0" strike="noStrike" cap="none" normalizeH="0" baseline="0" dirty="0" smtClean="0">
                <a:ln>
                  <a:noFill/>
                </a:ln>
                <a:solidFill>
                  <a:schemeClr val="bg1"/>
                </a:solidFill>
                <a:effectLst/>
                <a:latin typeface="Century Gothic" pitchFamily="34" charset="0"/>
                <a:cs typeface="Courier New" pitchFamily="49" charset="0"/>
              </a:rPr>
              <a:t>, </a:t>
            </a:r>
            <a:r>
              <a:rPr kumimoji="0" lang="es-ES" sz="1600" b="0" i="0" strike="noStrike" cap="none" normalizeH="0" baseline="0" dirty="0" smtClean="0">
                <a:ln>
                  <a:noFill/>
                </a:ln>
                <a:solidFill>
                  <a:schemeClr val="bg1"/>
                </a:solidFill>
                <a:effectLst/>
                <a:latin typeface="Century Gothic" pitchFamily="34" charset="0"/>
                <a:cs typeface="Courier New" pitchFamily="49" charset="0"/>
                <a:hlinkClick r:id="rId10"/>
              </a:rPr>
              <a:t>http://www.pagesflakes.com</a:t>
            </a:r>
            <a:r>
              <a:rPr kumimoji="0" lang="es-ES" sz="1600" b="0" i="0" strike="noStrike" cap="none" normalizeH="0" baseline="0" dirty="0" smtClean="0">
                <a:ln>
                  <a:noFill/>
                </a:ln>
                <a:solidFill>
                  <a:schemeClr val="bg1"/>
                </a:solidFill>
                <a:effectLst/>
                <a:latin typeface="Century Gothic" pitchFamily="34" charset="0"/>
                <a:cs typeface="Courier New" pitchFamily="49"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es-ES" sz="1600" dirty="0" err="1">
                <a:solidFill>
                  <a:schemeClr val="bg1"/>
                </a:solidFill>
                <a:latin typeface="Century Gothic" pitchFamily="34" charset="0"/>
                <a:cs typeface="Courier New" pitchFamily="49" charset="0"/>
              </a:rPr>
              <a:t>i</a:t>
            </a:r>
            <a:r>
              <a:rPr kumimoji="0" lang="es-ES" sz="1600" b="0" i="0" strike="noStrike" cap="none" normalizeH="0" baseline="0" dirty="0" err="1" smtClean="0">
                <a:ln>
                  <a:noFill/>
                </a:ln>
                <a:solidFill>
                  <a:schemeClr val="bg1"/>
                </a:solidFill>
                <a:effectLst/>
                <a:latin typeface="Century Gothic" pitchFamily="34" charset="0"/>
                <a:cs typeface="Courier New" pitchFamily="49" charset="0"/>
              </a:rPr>
              <a:t>Google</a:t>
            </a:r>
            <a:r>
              <a:rPr kumimoji="0" lang="es-ES" sz="1600" b="0" i="0" strike="noStrike" cap="none" normalizeH="0" baseline="0" dirty="0" smtClean="0">
                <a:ln>
                  <a:noFill/>
                </a:ln>
                <a:solidFill>
                  <a:schemeClr val="bg1"/>
                </a:solidFill>
                <a:effectLst/>
                <a:latin typeface="Century Gothic" pitchFamily="34" charset="0"/>
                <a:cs typeface="Courier New" pitchFamily="49" charset="0"/>
              </a:rPr>
              <a:t>, </a:t>
            </a:r>
            <a:r>
              <a:rPr kumimoji="0" lang="es-ES" sz="1600" b="0" i="0" strike="noStrike" cap="none" normalizeH="0" baseline="0" dirty="0" smtClean="0">
                <a:ln>
                  <a:noFill/>
                </a:ln>
                <a:solidFill>
                  <a:schemeClr val="bg1"/>
                </a:solidFill>
                <a:effectLst/>
                <a:latin typeface="Century Gothic" pitchFamily="34" charset="0"/>
                <a:cs typeface="Courier New" pitchFamily="49" charset="0"/>
                <a:hlinkClick r:id="rId11"/>
              </a:rPr>
              <a:t>http://www.google.com/ig</a:t>
            </a:r>
            <a:endParaRPr kumimoji="0" lang="es-ES" sz="1600" b="0" i="0" strike="noStrike" cap="none" normalizeH="0" baseline="0" dirty="0" smtClean="0">
              <a:ln>
                <a:noFill/>
              </a:ln>
              <a:solidFill>
                <a:schemeClr val="bg1"/>
              </a:solidFill>
              <a:effectLst/>
              <a:latin typeface="Century Gothic"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928662" y="2071678"/>
            <a:ext cx="7929618" cy="3139321"/>
          </a:xfrm>
          <a:prstGeom prst="rect">
            <a:avLst/>
          </a:prstGeom>
        </p:spPr>
        <p:txBody>
          <a:bodyPr wrap="square">
            <a:spAutoFit/>
          </a:bodyPr>
          <a:lstStyle/>
          <a:p>
            <a:pPr lvl="0" fontAlgn="base">
              <a:spcBef>
                <a:spcPct val="0"/>
              </a:spcBef>
              <a:spcAft>
                <a:spcPct val="0"/>
              </a:spcAft>
            </a:pPr>
            <a:r>
              <a:rPr kumimoji="0" lang="es-ES" b="1" i="0" u="none" strike="noStrike" cap="none" normalizeH="0" baseline="0" dirty="0" smtClean="0">
                <a:ln>
                  <a:noFill/>
                </a:ln>
                <a:effectLst/>
                <a:latin typeface="Century Gothic" pitchFamily="34" charset="0"/>
                <a:cs typeface="Courier New" pitchFamily="49" charset="0"/>
              </a:rPr>
              <a:t>Almacenamiento y organización de fotos online</a:t>
            </a:r>
          </a:p>
          <a:p>
            <a:pPr lvl="0" fontAlgn="base">
              <a:spcBef>
                <a:spcPct val="0"/>
              </a:spcBef>
              <a:spcAft>
                <a:spcPct val="0"/>
              </a:spcAft>
            </a:pPr>
            <a:r>
              <a:rPr kumimoji="0" lang="es-ES" b="0" i="0" u="none" strike="noStrike" cap="none" normalizeH="0" baseline="0" dirty="0" err="1" smtClean="0">
                <a:ln>
                  <a:noFill/>
                </a:ln>
                <a:solidFill>
                  <a:schemeClr val="bg1"/>
                </a:solidFill>
                <a:effectLst/>
                <a:latin typeface="Century Gothic" pitchFamily="34" charset="0"/>
                <a:cs typeface="Courier New" pitchFamily="49" charset="0"/>
              </a:rPr>
              <a:t>Picasa</a:t>
            </a:r>
            <a:r>
              <a:rPr kumimoji="0" lang="es-ES" b="0" i="0" u="none" strike="noStrike" cap="none" normalizeH="0" baseline="0" dirty="0" smtClean="0">
                <a:ln>
                  <a:noFill/>
                </a:ln>
                <a:solidFill>
                  <a:schemeClr val="bg1"/>
                </a:solidFill>
                <a:effectLst/>
                <a:latin typeface="Century Gothic" pitchFamily="34" charset="0"/>
                <a:cs typeface="Courier New" pitchFamily="49" charset="0"/>
              </a:rPr>
              <a:t>, </a:t>
            </a:r>
            <a:r>
              <a:rPr kumimoji="0" lang="es-ES" b="0" i="0" u="none" strike="noStrike" cap="none" normalizeH="0" baseline="0" dirty="0" smtClean="0">
                <a:ln>
                  <a:noFill/>
                </a:ln>
                <a:solidFill>
                  <a:schemeClr val="bg1"/>
                </a:solidFill>
                <a:effectLst/>
                <a:latin typeface="Century Gothic" pitchFamily="34" charset="0"/>
                <a:cs typeface="Courier New" pitchFamily="49" charset="0"/>
                <a:hlinkClick r:id="rId2"/>
              </a:rPr>
              <a:t>http://picasaweb.google.com</a:t>
            </a:r>
            <a:r>
              <a:rPr kumimoji="0" lang="es-ES" b="0" i="0" u="none" strike="noStrike" cap="none" normalizeH="0" baseline="0" dirty="0" smtClean="0">
                <a:ln>
                  <a:noFill/>
                </a:ln>
                <a:solidFill>
                  <a:schemeClr val="bg1"/>
                </a:solidFill>
                <a:effectLst/>
                <a:latin typeface="Century Gothic" pitchFamily="34" charset="0"/>
                <a:cs typeface="Courier New" pitchFamily="49" charset="0"/>
              </a:rPr>
              <a:t> </a:t>
            </a:r>
          </a:p>
          <a:p>
            <a:pPr lvl="0" fontAlgn="base">
              <a:spcBef>
                <a:spcPct val="0"/>
              </a:spcBef>
              <a:spcAft>
                <a:spcPct val="0"/>
              </a:spcAft>
            </a:pPr>
            <a:r>
              <a:rPr kumimoji="0" lang="es-ES" b="0" i="0" u="none" strike="noStrike" cap="none" normalizeH="0" baseline="0" dirty="0" err="1" smtClean="0">
                <a:ln>
                  <a:noFill/>
                </a:ln>
                <a:solidFill>
                  <a:schemeClr val="bg1"/>
                </a:solidFill>
                <a:effectLst/>
                <a:latin typeface="Century Gothic" pitchFamily="34" charset="0"/>
                <a:cs typeface="Courier New" pitchFamily="49" charset="0"/>
              </a:rPr>
              <a:t>flickr</a:t>
            </a:r>
            <a:r>
              <a:rPr kumimoji="0" lang="es-ES" b="0" i="0" u="none" strike="noStrike" cap="none" normalizeH="0" baseline="0" dirty="0" smtClean="0">
                <a:ln>
                  <a:noFill/>
                </a:ln>
                <a:solidFill>
                  <a:schemeClr val="bg1"/>
                </a:solidFill>
                <a:effectLst/>
                <a:latin typeface="Century Gothic" pitchFamily="34" charset="0"/>
                <a:cs typeface="Courier New" pitchFamily="49" charset="0"/>
              </a:rPr>
              <a:t>, </a:t>
            </a:r>
            <a:r>
              <a:rPr kumimoji="0" lang="es-ES" b="0" i="0" u="none" strike="noStrike" cap="none" normalizeH="0" baseline="0" dirty="0" smtClean="0">
                <a:ln>
                  <a:noFill/>
                </a:ln>
                <a:solidFill>
                  <a:schemeClr val="bg1"/>
                </a:solidFill>
                <a:effectLst/>
                <a:latin typeface="Century Gothic" pitchFamily="34" charset="0"/>
                <a:cs typeface="Courier New" pitchFamily="49" charset="0"/>
                <a:hlinkClick r:id="rId3"/>
              </a:rPr>
              <a:t>http://www.flickr.com</a:t>
            </a:r>
            <a:r>
              <a:rPr kumimoji="0" lang="es-ES" b="0" i="0" u="none" strike="noStrike" cap="none" normalizeH="0" baseline="0" dirty="0" smtClean="0">
                <a:ln>
                  <a:noFill/>
                </a:ln>
                <a:solidFill>
                  <a:schemeClr val="bg1"/>
                </a:solidFill>
                <a:effectLst/>
                <a:latin typeface="Century Gothic" pitchFamily="34" charset="0"/>
                <a:cs typeface="Courier New" pitchFamily="49" charset="0"/>
              </a:rPr>
              <a:t> </a:t>
            </a:r>
          </a:p>
          <a:p>
            <a:pPr lvl="0" fontAlgn="base">
              <a:spcBef>
                <a:spcPct val="0"/>
              </a:spcBef>
              <a:spcAft>
                <a:spcPct val="0"/>
              </a:spcAft>
            </a:pPr>
            <a:endParaRPr kumimoji="0" lang="es-ES" b="0" i="0" u="none" strike="noStrike" cap="none" normalizeH="0" baseline="0" dirty="0" smtClean="0">
              <a:ln>
                <a:noFill/>
              </a:ln>
              <a:solidFill>
                <a:schemeClr val="bg1"/>
              </a:solidFill>
              <a:effectLst/>
              <a:latin typeface="Century Gothic" pitchFamily="34" charset="0"/>
              <a:cs typeface="Courier New" pitchFamily="49" charset="0"/>
            </a:endParaRPr>
          </a:p>
          <a:p>
            <a:pPr lvl="0" fontAlgn="base">
              <a:spcBef>
                <a:spcPct val="0"/>
              </a:spcBef>
              <a:spcAft>
                <a:spcPct val="0"/>
              </a:spcAft>
            </a:pPr>
            <a:r>
              <a:rPr kumimoji="0" lang="es-ES" b="0" i="0" u="none" strike="noStrike" cap="none" normalizeH="0" baseline="0" dirty="0" smtClean="0">
                <a:ln>
                  <a:noFill/>
                </a:ln>
                <a:effectLst/>
                <a:latin typeface="Century Gothic" pitchFamily="34" charset="0"/>
                <a:cs typeface="Courier New" pitchFamily="49" charset="0"/>
              </a:rPr>
              <a:t>Vídeos online</a:t>
            </a:r>
          </a:p>
          <a:p>
            <a:pPr lvl="0" fontAlgn="base">
              <a:spcBef>
                <a:spcPct val="0"/>
              </a:spcBef>
              <a:spcAft>
                <a:spcPct val="0"/>
              </a:spcAft>
            </a:pPr>
            <a:r>
              <a:rPr kumimoji="0" lang="es-ES" b="0" i="0" u="none" strike="noStrike" cap="none" normalizeH="0" baseline="0" dirty="0" smtClean="0">
                <a:ln>
                  <a:noFill/>
                </a:ln>
                <a:solidFill>
                  <a:schemeClr val="bg1"/>
                </a:solidFill>
                <a:effectLst/>
                <a:latin typeface="Century Gothic" pitchFamily="34" charset="0"/>
                <a:cs typeface="Courier New" pitchFamily="49" charset="0"/>
                <a:hlinkClick r:id="rId4"/>
              </a:rPr>
              <a:t>http://www.youtube.com</a:t>
            </a:r>
            <a:r>
              <a:rPr kumimoji="0" lang="es-ES" b="0" i="0" u="none" strike="noStrike" cap="none" normalizeH="0" baseline="0" dirty="0" smtClean="0">
                <a:ln>
                  <a:noFill/>
                </a:ln>
                <a:solidFill>
                  <a:schemeClr val="bg1"/>
                </a:solidFill>
                <a:effectLst/>
                <a:latin typeface="Century Gothic" pitchFamily="34" charset="0"/>
                <a:cs typeface="Courier New" pitchFamily="49" charset="0"/>
              </a:rPr>
              <a:t> </a:t>
            </a:r>
          </a:p>
          <a:p>
            <a:pPr lvl="0" fontAlgn="base">
              <a:spcBef>
                <a:spcPct val="0"/>
              </a:spcBef>
              <a:spcAft>
                <a:spcPct val="0"/>
              </a:spcAft>
            </a:pPr>
            <a:r>
              <a:rPr kumimoji="0" lang="es-ES" b="0" i="0" u="none" strike="noStrike" cap="none" normalizeH="0" baseline="0" dirty="0" smtClean="0">
                <a:ln>
                  <a:noFill/>
                </a:ln>
                <a:solidFill>
                  <a:schemeClr val="bg1"/>
                </a:solidFill>
                <a:effectLst/>
                <a:latin typeface="Century Gothic" pitchFamily="34" charset="0"/>
                <a:cs typeface="Courier New" pitchFamily="49" charset="0"/>
                <a:hlinkClick r:id="rId5"/>
              </a:rPr>
              <a:t>http://www.vimeo.com</a:t>
            </a:r>
            <a:r>
              <a:rPr kumimoji="0" lang="es-ES" b="0" i="0" u="none" strike="noStrike" cap="none" normalizeH="0" baseline="0" dirty="0" smtClean="0">
                <a:ln>
                  <a:noFill/>
                </a:ln>
                <a:solidFill>
                  <a:schemeClr val="bg1"/>
                </a:solidFill>
                <a:effectLst/>
                <a:latin typeface="Century Gothic" pitchFamily="34" charset="0"/>
                <a:cs typeface="Courier New" pitchFamily="49" charset="0"/>
              </a:rPr>
              <a:t> </a:t>
            </a:r>
          </a:p>
          <a:p>
            <a:pPr lvl="0" fontAlgn="base">
              <a:spcBef>
                <a:spcPct val="0"/>
              </a:spcBef>
              <a:spcAft>
                <a:spcPct val="0"/>
              </a:spcAft>
            </a:pPr>
            <a:r>
              <a:rPr kumimoji="0" lang="es-ES" b="0" i="0" u="none" strike="noStrike" cap="none" normalizeH="0" baseline="0" dirty="0" smtClean="0">
                <a:ln>
                  <a:noFill/>
                </a:ln>
                <a:solidFill>
                  <a:schemeClr val="bg1"/>
                </a:solidFill>
                <a:effectLst/>
                <a:latin typeface="Century Gothic" pitchFamily="34" charset="0"/>
                <a:cs typeface="Courier New" pitchFamily="49" charset="0"/>
                <a:hlinkClick r:id="rId6"/>
              </a:rPr>
              <a:t>http://www.blip.tv</a:t>
            </a:r>
            <a:r>
              <a:rPr kumimoji="0" lang="es-ES" b="0" i="0" u="none" strike="noStrike" cap="none" normalizeH="0" baseline="0" dirty="0" smtClean="0">
                <a:ln>
                  <a:noFill/>
                </a:ln>
                <a:solidFill>
                  <a:schemeClr val="bg1"/>
                </a:solidFill>
                <a:effectLst/>
                <a:latin typeface="Century Gothic" pitchFamily="34" charset="0"/>
                <a:cs typeface="Courier New" pitchFamily="49" charset="0"/>
              </a:rPr>
              <a:t> </a:t>
            </a:r>
          </a:p>
          <a:p>
            <a:pPr lvl="0" fontAlgn="base">
              <a:spcBef>
                <a:spcPct val="0"/>
              </a:spcBef>
              <a:spcAft>
                <a:spcPct val="0"/>
              </a:spcAft>
            </a:pPr>
            <a:endParaRPr kumimoji="0" lang="es-ES" b="0" i="0" u="none" strike="noStrike" cap="none" normalizeH="0" baseline="0" dirty="0" smtClean="0">
              <a:ln>
                <a:noFill/>
              </a:ln>
              <a:solidFill>
                <a:schemeClr val="bg1"/>
              </a:solidFill>
              <a:effectLst/>
              <a:latin typeface="Century Gothic" pitchFamily="34" charset="0"/>
              <a:cs typeface="Courier New" pitchFamily="49" charset="0"/>
            </a:endParaRPr>
          </a:p>
          <a:p>
            <a:pPr lvl="0" fontAlgn="base">
              <a:spcBef>
                <a:spcPct val="0"/>
              </a:spcBef>
              <a:spcAft>
                <a:spcPct val="0"/>
              </a:spcAft>
            </a:pPr>
            <a:endParaRPr kumimoji="0" lang="es-ES" b="0" i="0" u="none" strike="noStrike" cap="none" normalizeH="0" baseline="0" dirty="0" smtClean="0">
              <a:ln>
                <a:noFill/>
              </a:ln>
              <a:solidFill>
                <a:schemeClr val="bg1"/>
              </a:solidFill>
              <a:effectLst/>
              <a:latin typeface="Century Gothic" pitchFamily="34" charset="0"/>
              <a:cs typeface="Courier New" pitchFamily="49" charset="0"/>
            </a:endParaRPr>
          </a:p>
          <a:p>
            <a:pPr lvl="0" fontAlgn="base">
              <a:spcBef>
                <a:spcPct val="0"/>
              </a:spcBef>
              <a:spcAft>
                <a:spcPct val="0"/>
              </a:spcAft>
            </a:pPr>
            <a:endParaRPr lang="es-ES" dirty="0">
              <a:solidFill>
                <a:schemeClr val="bg1"/>
              </a:solidFill>
              <a:latin typeface="Century Gothic" pitchFamily="34" charset="0"/>
              <a:cs typeface="Courier New" pitchFamily="49"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rmedio">
  <a:themeElements>
    <a:clrScheme name="Personalizado 1">
      <a:dk1>
        <a:sysClr val="windowText" lastClr="000000"/>
      </a:dk1>
      <a:lt1>
        <a:sysClr val="window" lastClr="FFFFFF"/>
      </a:lt1>
      <a:dk2>
        <a:srgbClr val="8DB3E2"/>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65</TotalTime>
  <Words>759</Words>
  <Application>Microsoft Office PowerPoint</Application>
  <PresentationFormat>Presentación en pantalla (4:3)</PresentationFormat>
  <Paragraphs>147</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Intermedio</vt:lpstr>
      <vt:lpstr>Unidad didáctica 5: Recursos para la enseñanza y el aprendizaje de las Ciencias de la Naturaleza (Biología y Geología) en la Educación Secundaria (ESO y Bachillerato)</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antonio a. lorca</dc:creator>
  <cp:lastModifiedBy>antonio a. lorca</cp:lastModifiedBy>
  <cp:revision>14</cp:revision>
  <dcterms:created xsi:type="dcterms:W3CDTF">2010-02-17T15:48:15Z</dcterms:created>
  <dcterms:modified xsi:type="dcterms:W3CDTF">2011-02-13T22:05:10Z</dcterms:modified>
</cp:coreProperties>
</file>